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7" r:id="rId5"/>
    <p:sldId id="258" r:id="rId6"/>
    <p:sldId id="259" r:id="rId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56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A4C695DE-F205-4A6B-AB0E-5FB344560D23}" type="datetimeFigureOut">
              <a:rPr lang="en-US" smtClean="0"/>
              <a:t>2/21/2023</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ED74DF19-613C-4ED3-98F5-AA893209CC21}" type="slidenum">
              <a:rPr lang="en-US" smtClean="0"/>
              <a:t>‹#›</a:t>
            </a:fld>
            <a:endParaRPr lang="en-US"/>
          </a:p>
        </p:txBody>
      </p:sp>
    </p:spTree>
    <p:extLst>
      <p:ext uri="{BB962C8B-B14F-4D97-AF65-F5344CB8AC3E}">
        <p14:creationId xmlns:p14="http://schemas.microsoft.com/office/powerpoint/2010/main" val="1505817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51494" indent="-289036" eaLnBrk="0" hangingPunct="0">
              <a:defRPr>
                <a:solidFill>
                  <a:schemeClr val="tx1"/>
                </a:solidFill>
                <a:latin typeface="Arial" charset="0"/>
                <a:cs typeface="Arial" charset="0"/>
              </a:defRPr>
            </a:lvl2pPr>
            <a:lvl3pPr marL="1156145" indent="-231229" eaLnBrk="0" hangingPunct="0">
              <a:defRPr>
                <a:solidFill>
                  <a:schemeClr val="tx1"/>
                </a:solidFill>
                <a:latin typeface="Arial" charset="0"/>
                <a:cs typeface="Arial" charset="0"/>
              </a:defRPr>
            </a:lvl3pPr>
            <a:lvl4pPr marL="1618602" indent="-231229" eaLnBrk="0" hangingPunct="0">
              <a:defRPr>
                <a:solidFill>
                  <a:schemeClr val="tx1"/>
                </a:solidFill>
                <a:latin typeface="Arial" charset="0"/>
                <a:cs typeface="Arial" charset="0"/>
              </a:defRPr>
            </a:lvl4pPr>
            <a:lvl5pPr marL="2081060" indent="-231229" eaLnBrk="0" hangingPunct="0">
              <a:defRPr>
                <a:solidFill>
                  <a:schemeClr val="tx1"/>
                </a:solidFill>
                <a:latin typeface="Arial" charset="0"/>
                <a:cs typeface="Arial" charset="0"/>
              </a:defRPr>
            </a:lvl5pPr>
            <a:lvl6pPr marL="2543518" indent="-231229" eaLnBrk="0" fontAlgn="base" hangingPunct="0">
              <a:spcBef>
                <a:spcPct val="0"/>
              </a:spcBef>
              <a:spcAft>
                <a:spcPct val="0"/>
              </a:spcAft>
              <a:defRPr>
                <a:solidFill>
                  <a:schemeClr val="tx1"/>
                </a:solidFill>
                <a:latin typeface="Arial" charset="0"/>
                <a:cs typeface="Arial" charset="0"/>
              </a:defRPr>
            </a:lvl6pPr>
            <a:lvl7pPr marL="3005976" indent="-231229" eaLnBrk="0" fontAlgn="base" hangingPunct="0">
              <a:spcBef>
                <a:spcPct val="0"/>
              </a:spcBef>
              <a:spcAft>
                <a:spcPct val="0"/>
              </a:spcAft>
              <a:defRPr>
                <a:solidFill>
                  <a:schemeClr val="tx1"/>
                </a:solidFill>
                <a:latin typeface="Arial" charset="0"/>
                <a:cs typeface="Arial" charset="0"/>
              </a:defRPr>
            </a:lvl7pPr>
            <a:lvl8pPr marL="3468434" indent="-231229" eaLnBrk="0" fontAlgn="base" hangingPunct="0">
              <a:spcBef>
                <a:spcPct val="0"/>
              </a:spcBef>
              <a:spcAft>
                <a:spcPct val="0"/>
              </a:spcAft>
              <a:defRPr>
                <a:solidFill>
                  <a:schemeClr val="tx1"/>
                </a:solidFill>
                <a:latin typeface="Arial" charset="0"/>
                <a:cs typeface="Arial" charset="0"/>
              </a:defRPr>
            </a:lvl8pPr>
            <a:lvl9pPr marL="3930891" indent="-231229" eaLnBrk="0" fontAlgn="base" hangingPunct="0">
              <a:spcBef>
                <a:spcPct val="0"/>
              </a:spcBef>
              <a:spcAft>
                <a:spcPct val="0"/>
              </a:spcAft>
              <a:defRPr>
                <a:solidFill>
                  <a:schemeClr val="tx1"/>
                </a:solidFill>
                <a:latin typeface="Arial" charset="0"/>
                <a:cs typeface="Arial" charset="0"/>
              </a:defRPr>
            </a:lvl9pPr>
          </a:lstStyle>
          <a:p>
            <a:pPr eaLnBrk="1" hangingPunct="1"/>
            <a:fld id="{E4B2278F-0A0F-42AB-B589-B8E067526335}" type="slidenum">
              <a:rPr lang="en-US"/>
              <a:pPr eaLnBrk="1" hangingPunct="1"/>
              <a:t>1</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51494" indent="-289036" eaLnBrk="0" hangingPunct="0">
              <a:defRPr sz="2400">
                <a:solidFill>
                  <a:schemeClr val="tx1"/>
                </a:solidFill>
                <a:latin typeface="Times New Roman" charset="0"/>
              </a:defRPr>
            </a:lvl2pPr>
            <a:lvl3pPr marL="1156145" indent="-231229" eaLnBrk="0" hangingPunct="0">
              <a:defRPr sz="2400">
                <a:solidFill>
                  <a:schemeClr val="tx1"/>
                </a:solidFill>
                <a:latin typeface="Times New Roman" charset="0"/>
              </a:defRPr>
            </a:lvl3pPr>
            <a:lvl4pPr marL="1618602" indent="-231229" eaLnBrk="0" hangingPunct="0">
              <a:defRPr sz="2400">
                <a:solidFill>
                  <a:schemeClr val="tx1"/>
                </a:solidFill>
                <a:latin typeface="Times New Roman" charset="0"/>
              </a:defRPr>
            </a:lvl4pPr>
            <a:lvl5pPr marL="2081060" indent="-231229" eaLnBrk="0" hangingPunct="0">
              <a:defRPr sz="2400">
                <a:solidFill>
                  <a:schemeClr val="tx1"/>
                </a:solidFill>
                <a:latin typeface="Times New Roman" charset="0"/>
              </a:defRPr>
            </a:lvl5pPr>
            <a:lvl6pPr marL="2543518" indent="-231229" algn="ctr" eaLnBrk="0" fontAlgn="base" hangingPunct="0">
              <a:spcBef>
                <a:spcPct val="0"/>
              </a:spcBef>
              <a:spcAft>
                <a:spcPct val="0"/>
              </a:spcAft>
              <a:defRPr sz="2400">
                <a:solidFill>
                  <a:schemeClr val="tx1"/>
                </a:solidFill>
                <a:latin typeface="Times New Roman" charset="0"/>
              </a:defRPr>
            </a:lvl6pPr>
            <a:lvl7pPr marL="3005976" indent="-231229" algn="ctr" eaLnBrk="0" fontAlgn="base" hangingPunct="0">
              <a:spcBef>
                <a:spcPct val="0"/>
              </a:spcBef>
              <a:spcAft>
                <a:spcPct val="0"/>
              </a:spcAft>
              <a:defRPr sz="2400">
                <a:solidFill>
                  <a:schemeClr val="tx1"/>
                </a:solidFill>
                <a:latin typeface="Times New Roman" charset="0"/>
              </a:defRPr>
            </a:lvl7pPr>
            <a:lvl8pPr marL="3468434" indent="-231229" algn="ctr" eaLnBrk="0" fontAlgn="base" hangingPunct="0">
              <a:spcBef>
                <a:spcPct val="0"/>
              </a:spcBef>
              <a:spcAft>
                <a:spcPct val="0"/>
              </a:spcAft>
              <a:defRPr sz="2400">
                <a:solidFill>
                  <a:schemeClr val="tx1"/>
                </a:solidFill>
                <a:latin typeface="Times New Roman" charset="0"/>
              </a:defRPr>
            </a:lvl8pPr>
            <a:lvl9pPr marL="3930891" indent="-231229" algn="ctr" eaLnBrk="0" fontAlgn="base" hangingPunct="0">
              <a:spcBef>
                <a:spcPct val="0"/>
              </a:spcBef>
              <a:spcAft>
                <a:spcPct val="0"/>
              </a:spcAft>
              <a:defRPr sz="2400">
                <a:solidFill>
                  <a:schemeClr val="tx1"/>
                </a:solidFill>
                <a:latin typeface="Times New Roman" charset="0"/>
              </a:defRPr>
            </a:lvl9pPr>
          </a:lstStyle>
          <a:p>
            <a:pPr eaLnBrk="1" hangingPunct="1"/>
            <a:fld id="{32093A26-0639-45CA-B4B4-F86CB3F7BFE8}" type="slidenum">
              <a:rPr lang="en-US" sz="1200"/>
              <a:pPr eaLnBrk="1" hangingPunct="1"/>
              <a:t>3</a:t>
            </a:fld>
            <a:endParaRPr lang="en-US" sz="1200"/>
          </a:p>
        </p:txBody>
      </p:sp>
      <p:sp>
        <p:nvSpPr>
          <p:cNvPr id="62467" name="Rectangle 2"/>
          <p:cNvSpPr>
            <a:spLocks noGrp="1" noRot="1" noChangeAspect="1" noChangeArrowheads="1" noTextEdit="1"/>
          </p:cNvSpPr>
          <p:nvPr>
            <p:ph type="sldImg"/>
          </p:nvPr>
        </p:nvSpPr>
        <p:spPr>
          <a:xfrm>
            <a:off x="1165225" y="693738"/>
            <a:ext cx="4618038" cy="3462337"/>
          </a:xfrm>
          <a:ln/>
        </p:spPr>
      </p:sp>
      <p:sp>
        <p:nvSpPr>
          <p:cNvPr id="62468" name="Rectangle 3"/>
          <p:cNvSpPr>
            <a:spLocks noGrp="1" noChangeArrowheads="1"/>
          </p:cNvSpPr>
          <p:nvPr>
            <p:ph type="body" idx="1"/>
          </p:nvPr>
        </p:nvSpPr>
        <p:spPr>
          <a:xfrm>
            <a:off x="695008" y="4387136"/>
            <a:ext cx="5560060" cy="41546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New Roman" charset="0"/>
              </a:rPr>
              <a:t>The research evidence to support the inclusion of the dark blue intervening variables as important intervening variables for alcohol related crash outcomes is strong.  The research evidence for the light blue boxes is less conclusive.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2D0040-636D-4A19-81D7-A872C8ACD371}"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2997440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2D0040-636D-4A19-81D7-A872C8ACD371}"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292060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2D0040-636D-4A19-81D7-A872C8ACD371}"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3171761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2D0040-636D-4A19-81D7-A872C8ACD371}"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244829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2D0040-636D-4A19-81D7-A872C8ACD371}"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2547112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2D0040-636D-4A19-81D7-A872C8ACD371}"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319766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2D0040-636D-4A19-81D7-A872C8ACD371}" type="datetimeFigureOut">
              <a:rPr lang="en-US" smtClean="0"/>
              <a:t>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1251455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2D0040-636D-4A19-81D7-A872C8ACD371}" type="datetimeFigureOut">
              <a:rPr lang="en-US" smtClean="0"/>
              <a:t>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217103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D0040-636D-4A19-81D7-A872C8ACD371}" type="datetimeFigureOut">
              <a:rPr lang="en-US" smtClean="0"/>
              <a:t>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2873707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2D0040-636D-4A19-81D7-A872C8ACD371}"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1811094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2D0040-636D-4A19-81D7-A872C8ACD371}"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018C9-35DE-4695-905F-E1091EA5C53F}" type="slidenum">
              <a:rPr lang="en-US" smtClean="0"/>
              <a:t>‹#›</a:t>
            </a:fld>
            <a:endParaRPr lang="en-US"/>
          </a:p>
        </p:txBody>
      </p:sp>
    </p:spTree>
    <p:extLst>
      <p:ext uri="{BB962C8B-B14F-4D97-AF65-F5344CB8AC3E}">
        <p14:creationId xmlns:p14="http://schemas.microsoft.com/office/powerpoint/2010/main" val="2450499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D0040-636D-4A19-81D7-A872C8ACD371}" type="datetimeFigureOut">
              <a:rPr lang="en-US" smtClean="0"/>
              <a:t>2/21/2023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2018C9-35DE-4695-905F-E1091EA5C53F}" type="slidenum">
              <a:rPr lang="en-US" smtClean="0"/>
              <a:t>‹#›</a:t>
            </a:fld>
            <a:endParaRPr lang="en-US"/>
          </a:p>
        </p:txBody>
      </p:sp>
    </p:spTree>
    <p:extLst>
      <p:ext uri="{BB962C8B-B14F-4D97-AF65-F5344CB8AC3E}">
        <p14:creationId xmlns:p14="http://schemas.microsoft.com/office/powerpoint/2010/main" val="150467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762000" y="258763"/>
            <a:ext cx="2514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Alcohol Sales &amp; Service Regulations, Enforcement &amp; Sanctions</a:t>
            </a:r>
          </a:p>
        </p:txBody>
      </p:sp>
      <p:sp>
        <p:nvSpPr>
          <p:cNvPr id="8195" name="Text Box 3"/>
          <p:cNvSpPr txBox="1">
            <a:spLocks noChangeArrowheads="1"/>
          </p:cNvSpPr>
          <p:nvPr/>
        </p:nvSpPr>
        <p:spPr bwMode="auto">
          <a:xfrm>
            <a:off x="2209800" y="1477963"/>
            <a:ext cx="914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Alcohol Serving and Sales Practices</a:t>
            </a:r>
          </a:p>
        </p:txBody>
      </p:sp>
      <p:sp>
        <p:nvSpPr>
          <p:cNvPr id="8196" name="Text Box 4"/>
          <p:cNvSpPr txBox="1">
            <a:spLocks noChangeArrowheads="1"/>
          </p:cNvSpPr>
          <p:nvPr/>
        </p:nvSpPr>
        <p:spPr bwMode="auto">
          <a:xfrm>
            <a:off x="1676400" y="3078163"/>
            <a:ext cx="1066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Drinking</a:t>
            </a:r>
          </a:p>
        </p:txBody>
      </p:sp>
      <p:sp>
        <p:nvSpPr>
          <p:cNvPr id="8197" name="Text Box 5"/>
          <p:cNvSpPr txBox="1">
            <a:spLocks noChangeArrowheads="1"/>
          </p:cNvSpPr>
          <p:nvPr/>
        </p:nvSpPr>
        <p:spPr bwMode="auto">
          <a:xfrm rot="10800000" flipV="1">
            <a:off x="-1588" y="1662113"/>
            <a:ext cx="1298576"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Price</a:t>
            </a:r>
          </a:p>
        </p:txBody>
      </p:sp>
      <p:sp>
        <p:nvSpPr>
          <p:cNvPr id="8198" name="Text Box 6"/>
          <p:cNvSpPr txBox="1">
            <a:spLocks noChangeArrowheads="1"/>
          </p:cNvSpPr>
          <p:nvPr/>
        </p:nvSpPr>
        <p:spPr bwMode="auto">
          <a:xfrm>
            <a:off x="0" y="4068763"/>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Community Norms - Drinking</a:t>
            </a:r>
          </a:p>
        </p:txBody>
      </p:sp>
      <p:sp>
        <p:nvSpPr>
          <p:cNvPr id="8199" name="Text Box 7"/>
          <p:cNvSpPr txBox="1">
            <a:spLocks noChangeArrowheads="1"/>
          </p:cNvSpPr>
          <p:nvPr/>
        </p:nvSpPr>
        <p:spPr bwMode="auto">
          <a:xfrm>
            <a:off x="685800" y="6003925"/>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Drinking Context</a:t>
            </a:r>
          </a:p>
        </p:txBody>
      </p:sp>
      <p:sp>
        <p:nvSpPr>
          <p:cNvPr id="8200" name="Text Box 8"/>
          <p:cNvSpPr txBox="1">
            <a:spLocks noChangeArrowheads="1"/>
          </p:cNvSpPr>
          <p:nvPr/>
        </p:nvSpPr>
        <p:spPr bwMode="auto">
          <a:xfrm>
            <a:off x="3352800" y="334963"/>
            <a:ext cx="15240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DUI Enforcement</a:t>
            </a:r>
          </a:p>
        </p:txBody>
      </p:sp>
      <p:sp>
        <p:nvSpPr>
          <p:cNvPr id="8201" name="Text Box 9"/>
          <p:cNvSpPr txBox="1">
            <a:spLocks noChangeArrowheads="1"/>
          </p:cNvSpPr>
          <p:nvPr/>
        </p:nvSpPr>
        <p:spPr bwMode="auto">
          <a:xfrm>
            <a:off x="5029200" y="868363"/>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Public Awareness of Drinking/Driving Enforcement</a:t>
            </a:r>
          </a:p>
        </p:txBody>
      </p:sp>
      <p:sp>
        <p:nvSpPr>
          <p:cNvPr id="8202" name="Text Box 10"/>
          <p:cNvSpPr txBox="1">
            <a:spLocks noChangeArrowheads="1"/>
          </p:cNvSpPr>
          <p:nvPr/>
        </p:nvSpPr>
        <p:spPr bwMode="auto">
          <a:xfrm>
            <a:off x="5943600" y="1782763"/>
            <a:ext cx="1219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Community Norms – Drinking  and Driving</a:t>
            </a:r>
          </a:p>
        </p:txBody>
      </p:sp>
      <p:sp>
        <p:nvSpPr>
          <p:cNvPr id="8203" name="Text Box 11"/>
          <p:cNvSpPr txBox="1">
            <a:spLocks noChangeArrowheads="1"/>
          </p:cNvSpPr>
          <p:nvPr/>
        </p:nvSpPr>
        <p:spPr bwMode="auto">
          <a:xfrm>
            <a:off x="5334000" y="3078163"/>
            <a:ext cx="1828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Driving After Drinking</a:t>
            </a:r>
          </a:p>
        </p:txBody>
      </p:sp>
      <p:sp>
        <p:nvSpPr>
          <p:cNvPr id="8204" name="Text Box 12"/>
          <p:cNvSpPr txBox="1">
            <a:spLocks noChangeArrowheads="1"/>
          </p:cNvSpPr>
          <p:nvPr/>
        </p:nvSpPr>
        <p:spPr bwMode="auto">
          <a:xfrm>
            <a:off x="7391400" y="3078163"/>
            <a:ext cx="175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1200"/>
              <a:t>Alcohol-Related</a:t>
            </a:r>
          </a:p>
          <a:p>
            <a:pPr algn="ctr"/>
            <a:r>
              <a:rPr lang="en-US" sz="1200"/>
              <a:t>Motor Vehicle Crashes</a:t>
            </a:r>
          </a:p>
        </p:txBody>
      </p:sp>
      <p:sp>
        <p:nvSpPr>
          <p:cNvPr id="8205" name="Line 13"/>
          <p:cNvSpPr>
            <a:spLocks noChangeShapeType="1"/>
          </p:cNvSpPr>
          <p:nvPr/>
        </p:nvSpPr>
        <p:spPr bwMode="auto">
          <a:xfrm flipH="1">
            <a:off x="2286000" y="2316163"/>
            <a:ext cx="228600" cy="7620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6" name="Line 14"/>
          <p:cNvSpPr>
            <a:spLocks noChangeShapeType="1"/>
          </p:cNvSpPr>
          <p:nvPr/>
        </p:nvSpPr>
        <p:spPr bwMode="auto">
          <a:xfrm flipV="1">
            <a:off x="990600" y="3306763"/>
            <a:ext cx="914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7" name="Line 15"/>
          <p:cNvSpPr>
            <a:spLocks noChangeShapeType="1"/>
          </p:cNvSpPr>
          <p:nvPr/>
        </p:nvSpPr>
        <p:spPr bwMode="auto">
          <a:xfrm>
            <a:off x="762000" y="1935163"/>
            <a:ext cx="1219200" cy="10668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8" name="Line 16"/>
          <p:cNvSpPr>
            <a:spLocks noChangeShapeType="1"/>
          </p:cNvSpPr>
          <p:nvPr/>
        </p:nvSpPr>
        <p:spPr bwMode="auto">
          <a:xfrm>
            <a:off x="2590800" y="3230563"/>
            <a:ext cx="28194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9" name="Line 17"/>
          <p:cNvSpPr>
            <a:spLocks noChangeShapeType="1"/>
          </p:cNvSpPr>
          <p:nvPr/>
        </p:nvSpPr>
        <p:spPr bwMode="auto">
          <a:xfrm flipH="1">
            <a:off x="4495800" y="563563"/>
            <a:ext cx="0" cy="15240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0" name="Line 18"/>
          <p:cNvSpPr>
            <a:spLocks noChangeShapeType="1"/>
          </p:cNvSpPr>
          <p:nvPr/>
        </p:nvSpPr>
        <p:spPr bwMode="auto">
          <a:xfrm flipH="1">
            <a:off x="4876800" y="1325563"/>
            <a:ext cx="762000" cy="7620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1" name="Line 19"/>
          <p:cNvSpPr>
            <a:spLocks noChangeShapeType="1"/>
          </p:cNvSpPr>
          <p:nvPr/>
        </p:nvSpPr>
        <p:spPr bwMode="auto">
          <a:xfrm flipH="1">
            <a:off x="6172200" y="2620963"/>
            <a:ext cx="22860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2" name="Line 20"/>
          <p:cNvSpPr>
            <a:spLocks noChangeShapeType="1"/>
          </p:cNvSpPr>
          <p:nvPr/>
        </p:nvSpPr>
        <p:spPr bwMode="auto">
          <a:xfrm>
            <a:off x="7010400" y="3230563"/>
            <a:ext cx="6858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3" name="Line 21"/>
          <p:cNvSpPr>
            <a:spLocks noChangeShapeType="1"/>
          </p:cNvSpPr>
          <p:nvPr/>
        </p:nvSpPr>
        <p:spPr bwMode="auto">
          <a:xfrm>
            <a:off x="2362200" y="868363"/>
            <a:ext cx="228600" cy="6096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4" name="Text Box 22"/>
          <p:cNvSpPr txBox="1">
            <a:spLocks noChangeArrowheads="1"/>
          </p:cNvSpPr>
          <p:nvPr/>
        </p:nvSpPr>
        <p:spPr bwMode="auto">
          <a:xfrm>
            <a:off x="3962400" y="4525963"/>
            <a:ext cx="1447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Individual Factors</a:t>
            </a:r>
          </a:p>
        </p:txBody>
      </p:sp>
      <p:sp>
        <p:nvSpPr>
          <p:cNvPr id="8215" name="Line 23"/>
          <p:cNvSpPr>
            <a:spLocks noChangeShapeType="1"/>
          </p:cNvSpPr>
          <p:nvPr/>
        </p:nvSpPr>
        <p:spPr bwMode="auto">
          <a:xfrm flipH="1" flipV="1">
            <a:off x="2438400" y="3382963"/>
            <a:ext cx="160020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6" name="Line 24"/>
          <p:cNvSpPr>
            <a:spLocks noChangeShapeType="1"/>
          </p:cNvSpPr>
          <p:nvPr/>
        </p:nvSpPr>
        <p:spPr bwMode="auto">
          <a:xfrm flipV="1">
            <a:off x="4953000" y="3382963"/>
            <a:ext cx="11430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7" name="Line 25"/>
          <p:cNvSpPr>
            <a:spLocks noChangeShapeType="1"/>
          </p:cNvSpPr>
          <p:nvPr/>
        </p:nvSpPr>
        <p:spPr bwMode="auto">
          <a:xfrm flipV="1">
            <a:off x="1828800" y="3382963"/>
            <a:ext cx="304800" cy="2590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8" name="Text Box 26"/>
          <p:cNvSpPr txBox="1">
            <a:spLocks noChangeArrowheads="1"/>
          </p:cNvSpPr>
          <p:nvPr/>
        </p:nvSpPr>
        <p:spPr bwMode="auto">
          <a:xfrm>
            <a:off x="152400" y="3078163"/>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Alcohol Promotion</a:t>
            </a:r>
          </a:p>
        </p:txBody>
      </p:sp>
      <p:sp>
        <p:nvSpPr>
          <p:cNvPr id="8219" name="Line 27"/>
          <p:cNvSpPr>
            <a:spLocks noChangeShapeType="1"/>
          </p:cNvSpPr>
          <p:nvPr/>
        </p:nvSpPr>
        <p:spPr bwMode="auto">
          <a:xfrm>
            <a:off x="838200" y="3611563"/>
            <a:ext cx="0" cy="457200"/>
          </a:xfrm>
          <a:prstGeom prst="line">
            <a:avLst/>
          </a:prstGeom>
          <a:noFill/>
          <a:ln w="1905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20" name="Text Box 28"/>
          <p:cNvSpPr txBox="1">
            <a:spLocks noChangeArrowheads="1"/>
          </p:cNvSpPr>
          <p:nvPr/>
        </p:nvSpPr>
        <p:spPr bwMode="auto">
          <a:xfrm>
            <a:off x="5105400" y="411163"/>
            <a:ext cx="3733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1200"/>
              <a:t>Community activism about DUI enforcement</a:t>
            </a:r>
          </a:p>
        </p:txBody>
      </p:sp>
      <p:sp>
        <p:nvSpPr>
          <p:cNvPr id="8221" name="Text Box 29"/>
          <p:cNvSpPr txBox="1">
            <a:spLocks noChangeArrowheads="1"/>
          </p:cNvSpPr>
          <p:nvPr/>
        </p:nvSpPr>
        <p:spPr bwMode="auto">
          <a:xfrm>
            <a:off x="1143000" y="4830763"/>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1200"/>
              <a:t>Social Availability</a:t>
            </a:r>
          </a:p>
        </p:txBody>
      </p:sp>
      <p:sp>
        <p:nvSpPr>
          <p:cNvPr id="8222" name="Line 30"/>
          <p:cNvSpPr>
            <a:spLocks noChangeShapeType="1"/>
          </p:cNvSpPr>
          <p:nvPr/>
        </p:nvSpPr>
        <p:spPr bwMode="auto">
          <a:xfrm flipV="1">
            <a:off x="1600200" y="3306763"/>
            <a:ext cx="381000" cy="1524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23" name="Line 31"/>
          <p:cNvSpPr>
            <a:spLocks noChangeShapeType="1"/>
          </p:cNvSpPr>
          <p:nvPr/>
        </p:nvSpPr>
        <p:spPr bwMode="auto">
          <a:xfrm flipH="1">
            <a:off x="7315200" y="1173163"/>
            <a:ext cx="8382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24" name="Text Box 32"/>
          <p:cNvSpPr txBox="1">
            <a:spLocks noChangeArrowheads="1"/>
          </p:cNvSpPr>
          <p:nvPr/>
        </p:nvSpPr>
        <p:spPr bwMode="auto">
          <a:xfrm>
            <a:off x="1143000" y="1630363"/>
            <a:ext cx="93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1200"/>
              <a:t>Retail Availability</a:t>
            </a:r>
          </a:p>
        </p:txBody>
      </p:sp>
      <p:sp>
        <p:nvSpPr>
          <p:cNvPr id="8225" name="Line 33"/>
          <p:cNvSpPr>
            <a:spLocks noChangeShapeType="1"/>
          </p:cNvSpPr>
          <p:nvPr/>
        </p:nvSpPr>
        <p:spPr bwMode="auto">
          <a:xfrm flipH="1">
            <a:off x="1524000" y="944563"/>
            <a:ext cx="152400" cy="6858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26" name="Line 34"/>
          <p:cNvSpPr>
            <a:spLocks noChangeShapeType="1"/>
          </p:cNvSpPr>
          <p:nvPr/>
        </p:nvSpPr>
        <p:spPr bwMode="auto">
          <a:xfrm>
            <a:off x="1752600" y="2087563"/>
            <a:ext cx="381000" cy="9144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27" name="Text Box 35"/>
          <p:cNvSpPr txBox="1">
            <a:spLocks noChangeArrowheads="1"/>
          </p:cNvSpPr>
          <p:nvPr/>
        </p:nvSpPr>
        <p:spPr bwMode="auto">
          <a:xfrm>
            <a:off x="6553200" y="4297363"/>
            <a:ext cx="23241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1600" b="1"/>
              <a:t>Alcohol-Related Motor Vehicle Crash Causal Model</a:t>
            </a:r>
            <a:endParaRPr lang="en-US" sz="1200" b="1"/>
          </a:p>
        </p:txBody>
      </p:sp>
      <p:sp>
        <p:nvSpPr>
          <p:cNvPr id="8228" name="Line 36"/>
          <p:cNvSpPr>
            <a:spLocks noChangeShapeType="1"/>
          </p:cNvSpPr>
          <p:nvPr/>
        </p:nvSpPr>
        <p:spPr bwMode="auto">
          <a:xfrm flipV="1">
            <a:off x="1143000" y="3230563"/>
            <a:ext cx="6858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29" name="Text Box 37"/>
          <p:cNvSpPr txBox="1">
            <a:spLocks noChangeArrowheads="1"/>
          </p:cNvSpPr>
          <p:nvPr/>
        </p:nvSpPr>
        <p:spPr bwMode="auto">
          <a:xfrm>
            <a:off x="3886200" y="2163763"/>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1200"/>
              <a:t>Perceived Risk of DUI Arrest</a:t>
            </a:r>
          </a:p>
        </p:txBody>
      </p:sp>
      <p:sp>
        <p:nvSpPr>
          <p:cNvPr id="8230" name="Line 38"/>
          <p:cNvSpPr>
            <a:spLocks noChangeShapeType="1"/>
          </p:cNvSpPr>
          <p:nvPr/>
        </p:nvSpPr>
        <p:spPr bwMode="auto">
          <a:xfrm>
            <a:off x="4648200" y="2620963"/>
            <a:ext cx="0" cy="5334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31" name="Line 39"/>
          <p:cNvSpPr>
            <a:spLocks noChangeShapeType="1"/>
          </p:cNvSpPr>
          <p:nvPr/>
        </p:nvSpPr>
        <p:spPr bwMode="auto">
          <a:xfrm flipH="1" flipV="1">
            <a:off x="4800600" y="487363"/>
            <a:ext cx="533400" cy="76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32" name="Line 40"/>
          <p:cNvSpPr>
            <a:spLocks noChangeShapeType="1"/>
          </p:cNvSpPr>
          <p:nvPr/>
        </p:nvSpPr>
        <p:spPr bwMode="auto">
          <a:xfrm flipV="1">
            <a:off x="8153400" y="715963"/>
            <a:ext cx="0" cy="23622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8233" name="AutoShape 41"/>
          <p:cNvCxnSpPr>
            <a:cxnSpLocks noChangeShapeType="1"/>
            <a:endCxn id="8199" idx="1"/>
          </p:cNvCxnSpPr>
          <p:nvPr/>
        </p:nvCxnSpPr>
        <p:spPr bwMode="auto">
          <a:xfrm rot="5400000">
            <a:off x="-26988" y="5162551"/>
            <a:ext cx="1692275" cy="266700"/>
          </a:xfrm>
          <a:prstGeom prst="curvedConnector4">
            <a:avLst>
              <a:gd name="adj1" fmla="val 45870"/>
              <a:gd name="adj2" fmla="val 185713"/>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8234" name="Line 42"/>
          <p:cNvSpPr>
            <a:spLocks noChangeShapeType="1"/>
          </p:cNvSpPr>
          <p:nvPr/>
        </p:nvSpPr>
        <p:spPr bwMode="auto">
          <a:xfrm>
            <a:off x="1219200" y="4525963"/>
            <a:ext cx="76200" cy="3048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8235" name="AutoShape 43"/>
          <p:cNvCxnSpPr>
            <a:cxnSpLocks noChangeShapeType="1"/>
            <a:stCxn id="8199" idx="3"/>
            <a:endCxn id="8203" idx="2"/>
          </p:cNvCxnSpPr>
          <p:nvPr/>
        </p:nvCxnSpPr>
        <p:spPr bwMode="auto">
          <a:xfrm flipV="1">
            <a:off x="2590800" y="3352800"/>
            <a:ext cx="3657600" cy="2789238"/>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236" name="Line 44"/>
          <p:cNvSpPr>
            <a:spLocks noChangeShapeType="1"/>
          </p:cNvSpPr>
          <p:nvPr/>
        </p:nvSpPr>
        <p:spPr bwMode="auto">
          <a:xfrm>
            <a:off x="6096000" y="5516563"/>
            <a:ext cx="5334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37" name="Text Box 45"/>
          <p:cNvSpPr txBox="1">
            <a:spLocks noChangeArrowheads="1"/>
          </p:cNvSpPr>
          <p:nvPr/>
        </p:nvSpPr>
        <p:spPr bwMode="auto">
          <a:xfrm>
            <a:off x="6934200" y="5364163"/>
            <a:ext cx="15081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1200"/>
              <a:t>Strong Relationship</a:t>
            </a:r>
          </a:p>
        </p:txBody>
      </p:sp>
      <p:sp>
        <p:nvSpPr>
          <p:cNvPr id="8238" name="Line 46"/>
          <p:cNvSpPr>
            <a:spLocks noChangeShapeType="1"/>
          </p:cNvSpPr>
          <p:nvPr/>
        </p:nvSpPr>
        <p:spPr bwMode="auto">
          <a:xfrm>
            <a:off x="6096000" y="5821363"/>
            <a:ext cx="533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39" name="Text Box 47"/>
          <p:cNvSpPr txBox="1">
            <a:spLocks noChangeArrowheads="1"/>
          </p:cNvSpPr>
          <p:nvPr/>
        </p:nvSpPr>
        <p:spPr bwMode="auto">
          <a:xfrm>
            <a:off x="6934200" y="5668963"/>
            <a:ext cx="1701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1200"/>
              <a:t>Moderate Relationship</a:t>
            </a:r>
          </a:p>
        </p:txBody>
      </p:sp>
      <p:sp>
        <p:nvSpPr>
          <p:cNvPr id="8240" name="Line 48"/>
          <p:cNvSpPr>
            <a:spLocks noChangeShapeType="1"/>
          </p:cNvSpPr>
          <p:nvPr/>
        </p:nvSpPr>
        <p:spPr bwMode="auto">
          <a:xfrm>
            <a:off x="6096000" y="6126163"/>
            <a:ext cx="5334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41" name="Text Box 49"/>
          <p:cNvSpPr txBox="1">
            <a:spLocks noChangeArrowheads="1"/>
          </p:cNvSpPr>
          <p:nvPr/>
        </p:nvSpPr>
        <p:spPr bwMode="auto">
          <a:xfrm>
            <a:off x="6934200" y="5973763"/>
            <a:ext cx="14398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1200"/>
              <a:t>Minor Relationship</a:t>
            </a:r>
          </a:p>
        </p:txBody>
      </p:sp>
      <p:sp>
        <p:nvSpPr>
          <p:cNvPr id="8242" name="Line 50"/>
          <p:cNvSpPr>
            <a:spLocks noChangeShapeType="1"/>
          </p:cNvSpPr>
          <p:nvPr/>
        </p:nvSpPr>
        <p:spPr bwMode="auto">
          <a:xfrm>
            <a:off x="6096000" y="6507163"/>
            <a:ext cx="533400" cy="0"/>
          </a:xfrm>
          <a:prstGeom prst="line">
            <a:avLst/>
          </a:prstGeom>
          <a:noFill/>
          <a:ln w="2857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43" name="Text Box 51"/>
          <p:cNvSpPr txBox="1">
            <a:spLocks noChangeArrowheads="1"/>
          </p:cNvSpPr>
          <p:nvPr/>
        </p:nvSpPr>
        <p:spPr bwMode="auto">
          <a:xfrm>
            <a:off x="6934200" y="6278563"/>
            <a:ext cx="188118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1200"/>
              <a:t>Little Empirical Evidence </a:t>
            </a:r>
          </a:p>
          <a:p>
            <a:r>
              <a:rPr lang="en-US" sz="1000"/>
              <a:t>but logical relationship</a:t>
            </a:r>
          </a:p>
        </p:txBody>
      </p:sp>
      <p:sp>
        <p:nvSpPr>
          <p:cNvPr id="8244" name="Line 52"/>
          <p:cNvSpPr>
            <a:spLocks noChangeShapeType="1"/>
          </p:cNvSpPr>
          <p:nvPr/>
        </p:nvSpPr>
        <p:spPr bwMode="auto">
          <a:xfrm flipH="1">
            <a:off x="762000" y="868363"/>
            <a:ext cx="533400" cy="7620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45" name="Line 53"/>
          <p:cNvSpPr>
            <a:spLocks noChangeShapeType="1"/>
          </p:cNvSpPr>
          <p:nvPr/>
        </p:nvSpPr>
        <p:spPr bwMode="auto">
          <a:xfrm flipV="1">
            <a:off x="6553200" y="1325563"/>
            <a:ext cx="0" cy="4572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46" name="Line 54"/>
          <p:cNvSpPr>
            <a:spLocks noChangeShapeType="1"/>
          </p:cNvSpPr>
          <p:nvPr/>
        </p:nvSpPr>
        <p:spPr bwMode="auto">
          <a:xfrm flipH="1">
            <a:off x="7086600" y="2087563"/>
            <a:ext cx="10668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47" name="Line 55"/>
          <p:cNvSpPr>
            <a:spLocks noChangeShapeType="1"/>
          </p:cNvSpPr>
          <p:nvPr/>
        </p:nvSpPr>
        <p:spPr bwMode="auto">
          <a:xfrm>
            <a:off x="4648200" y="563563"/>
            <a:ext cx="68580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661936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31763" y="277813"/>
            <a:ext cx="8229600" cy="1139825"/>
          </a:xfrm>
        </p:spPr>
        <p:txBody>
          <a:bodyPr/>
          <a:lstStyle/>
          <a:p>
            <a:pPr eaLnBrk="1" hangingPunct="1">
              <a:defRPr/>
            </a:pPr>
            <a:r>
              <a:rPr lang="en-US"/>
              <a:t>Model Enforcement Plan</a:t>
            </a:r>
          </a:p>
        </p:txBody>
      </p:sp>
      <p:sp>
        <p:nvSpPr>
          <p:cNvPr id="17411" name="Rectangle 8"/>
          <p:cNvSpPr>
            <a:spLocks noChangeArrowheads="1"/>
          </p:cNvSpPr>
          <p:nvPr/>
        </p:nvSpPr>
        <p:spPr bwMode="auto">
          <a:xfrm>
            <a:off x="6432550" y="1903413"/>
            <a:ext cx="98425" cy="20637"/>
          </a:xfrm>
          <a:prstGeom prst="rect">
            <a:avLst/>
          </a:prstGeom>
          <a:solidFill>
            <a:schemeClr val="tx1"/>
          </a:solidFill>
          <a:ln w="9525">
            <a:solidFill>
              <a:schemeClr val="tx1"/>
            </a:solidFill>
            <a:miter lim="800000"/>
            <a:headEnd/>
            <a:tailEnd/>
          </a:ln>
        </p:spPr>
        <p:txBody>
          <a:bodyPr/>
          <a:lstStyle/>
          <a:p>
            <a:endParaRPr lang="en-US"/>
          </a:p>
        </p:txBody>
      </p:sp>
      <p:sp>
        <p:nvSpPr>
          <p:cNvPr id="17412" name="Rectangle 9"/>
          <p:cNvSpPr>
            <a:spLocks noChangeArrowheads="1"/>
          </p:cNvSpPr>
          <p:nvPr/>
        </p:nvSpPr>
        <p:spPr bwMode="auto">
          <a:xfrm>
            <a:off x="6299200" y="1903413"/>
            <a:ext cx="100013" cy="20637"/>
          </a:xfrm>
          <a:prstGeom prst="rect">
            <a:avLst/>
          </a:prstGeom>
          <a:solidFill>
            <a:schemeClr val="tx1"/>
          </a:solidFill>
          <a:ln w="9525">
            <a:solidFill>
              <a:schemeClr val="tx1"/>
            </a:solidFill>
            <a:miter lim="800000"/>
            <a:headEnd/>
            <a:tailEnd/>
          </a:ln>
        </p:spPr>
        <p:txBody>
          <a:bodyPr/>
          <a:lstStyle/>
          <a:p>
            <a:endParaRPr lang="en-US"/>
          </a:p>
        </p:txBody>
      </p:sp>
      <p:sp>
        <p:nvSpPr>
          <p:cNvPr id="17413" name="Rectangle 10"/>
          <p:cNvSpPr>
            <a:spLocks noChangeArrowheads="1"/>
          </p:cNvSpPr>
          <p:nvPr/>
        </p:nvSpPr>
        <p:spPr bwMode="auto">
          <a:xfrm>
            <a:off x="6162675" y="1903413"/>
            <a:ext cx="107950" cy="20637"/>
          </a:xfrm>
          <a:prstGeom prst="rect">
            <a:avLst/>
          </a:prstGeom>
          <a:solidFill>
            <a:schemeClr val="tx1"/>
          </a:solidFill>
          <a:ln w="9525">
            <a:solidFill>
              <a:schemeClr val="tx1"/>
            </a:solidFill>
            <a:miter lim="800000"/>
            <a:headEnd/>
            <a:tailEnd/>
          </a:ln>
        </p:spPr>
        <p:txBody>
          <a:bodyPr/>
          <a:lstStyle/>
          <a:p>
            <a:endParaRPr lang="en-US"/>
          </a:p>
        </p:txBody>
      </p:sp>
      <p:sp>
        <p:nvSpPr>
          <p:cNvPr id="17414" name="Rectangle 11"/>
          <p:cNvSpPr>
            <a:spLocks noChangeArrowheads="1"/>
          </p:cNvSpPr>
          <p:nvPr/>
        </p:nvSpPr>
        <p:spPr bwMode="auto">
          <a:xfrm>
            <a:off x="6022975" y="1903413"/>
            <a:ext cx="98425" cy="20637"/>
          </a:xfrm>
          <a:prstGeom prst="rect">
            <a:avLst/>
          </a:prstGeom>
          <a:solidFill>
            <a:schemeClr val="tx1"/>
          </a:solidFill>
          <a:ln w="9525">
            <a:solidFill>
              <a:schemeClr val="tx1"/>
            </a:solidFill>
            <a:miter lim="800000"/>
            <a:headEnd/>
            <a:tailEnd/>
          </a:ln>
        </p:spPr>
        <p:txBody>
          <a:bodyPr/>
          <a:lstStyle/>
          <a:p>
            <a:endParaRPr lang="en-US"/>
          </a:p>
        </p:txBody>
      </p:sp>
      <p:sp>
        <p:nvSpPr>
          <p:cNvPr id="17415" name="Rectangle 12"/>
          <p:cNvSpPr>
            <a:spLocks noChangeArrowheads="1"/>
          </p:cNvSpPr>
          <p:nvPr/>
        </p:nvSpPr>
        <p:spPr bwMode="auto">
          <a:xfrm>
            <a:off x="5886450" y="1903413"/>
            <a:ext cx="107950" cy="20637"/>
          </a:xfrm>
          <a:prstGeom prst="rect">
            <a:avLst/>
          </a:prstGeom>
          <a:solidFill>
            <a:schemeClr val="tx1"/>
          </a:solidFill>
          <a:ln w="9525">
            <a:solidFill>
              <a:schemeClr val="tx1"/>
            </a:solidFill>
            <a:miter lim="800000"/>
            <a:headEnd/>
            <a:tailEnd/>
          </a:ln>
        </p:spPr>
        <p:txBody>
          <a:bodyPr/>
          <a:lstStyle/>
          <a:p>
            <a:endParaRPr lang="en-US"/>
          </a:p>
        </p:txBody>
      </p:sp>
      <p:sp>
        <p:nvSpPr>
          <p:cNvPr id="17416" name="Rectangle 13"/>
          <p:cNvSpPr>
            <a:spLocks noChangeArrowheads="1"/>
          </p:cNvSpPr>
          <p:nvPr/>
        </p:nvSpPr>
        <p:spPr bwMode="auto">
          <a:xfrm>
            <a:off x="5741988" y="1903413"/>
            <a:ext cx="103187" cy="20637"/>
          </a:xfrm>
          <a:prstGeom prst="rect">
            <a:avLst/>
          </a:prstGeom>
          <a:solidFill>
            <a:schemeClr val="tx1"/>
          </a:solidFill>
          <a:ln w="9525">
            <a:solidFill>
              <a:schemeClr val="tx1"/>
            </a:solidFill>
            <a:miter lim="800000"/>
            <a:headEnd/>
            <a:tailEnd/>
          </a:ln>
        </p:spPr>
        <p:txBody>
          <a:bodyPr/>
          <a:lstStyle/>
          <a:p>
            <a:endParaRPr lang="en-US"/>
          </a:p>
        </p:txBody>
      </p:sp>
      <p:sp>
        <p:nvSpPr>
          <p:cNvPr id="17417" name="Rectangle 14"/>
          <p:cNvSpPr>
            <a:spLocks noChangeArrowheads="1"/>
          </p:cNvSpPr>
          <p:nvPr/>
        </p:nvSpPr>
        <p:spPr bwMode="auto">
          <a:xfrm>
            <a:off x="5616575" y="1903413"/>
            <a:ext cx="95250" cy="20637"/>
          </a:xfrm>
          <a:prstGeom prst="rect">
            <a:avLst/>
          </a:prstGeom>
          <a:solidFill>
            <a:schemeClr val="tx1"/>
          </a:solidFill>
          <a:ln w="9525">
            <a:solidFill>
              <a:schemeClr val="tx1"/>
            </a:solidFill>
            <a:miter lim="800000"/>
            <a:headEnd/>
            <a:tailEnd/>
          </a:ln>
        </p:spPr>
        <p:txBody>
          <a:bodyPr/>
          <a:lstStyle/>
          <a:p>
            <a:endParaRPr lang="en-US"/>
          </a:p>
        </p:txBody>
      </p:sp>
      <p:sp>
        <p:nvSpPr>
          <p:cNvPr id="17418" name="Rectangle 15"/>
          <p:cNvSpPr>
            <a:spLocks noChangeArrowheads="1"/>
          </p:cNvSpPr>
          <p:nvPr/>
        </p:nvSpPr>
        <p:spPr bwMode="auto">
          <a:xfrm>
            <a:off x="6432550" y="3698875"/>
            <a:ext cx="98425" cy="20638"/>
          </a:xfrm>
          <a:prstGeom prst="rect">
            <a:avLst/>
          </a:prstGeom>
          <a:solidFill>
            <a:schemeClr val="tx1"/>
          </a:solidFill>
          <a:ln w="9525">
            <a:solidFill>
              <a:schemeClr val="tx1"/>
            </a:solidFill>
            <a:miter lim="800000"/>
            <a:headEnd/>
            <a:tailEnd/>
          </a:ln>
        </p:spPr>
        <p:txBody>
          <a:bodyPr/>
          <a:lstStyle/>
          <a:p>
            <a:endParaRPr lang="en-US"/>
          </a:p>
        </p:txBody>
      </p:sp>
      <p:sp>
        <p:nvSpPr>
          <p:cNvPr id="17419" name="Rectangle 16"/>
          <p:cNvSpPr>
            <a:spLocks noChangeArrowheads="1"/>
          </p:cNvSpPr>
          <p:nvPr/>
        </p:nvSpPr>
        <p:spPr bwMode="auto">
          <a:xfrm>
            <a:off x="6299200" y="3698875"/>
            <a:ext cx="100013" cy="20638"/>
          </a:xfrm>
          <a:prstGeom prst="rect">
            <a:avLst/>
          </a:prstGeom>
          <a:solidFill>
            <a:schemeClr val="tx1"/>
          </a:solidFill>
          <a:ln w="9525">
            <a:solidFill>
              <a:schemeClr val="tx1"/>
            </a:solidFill>
            <a:miter lim="800000"/>
            <a:headEnd/>
            <a:tailEnd/>
          </a:ln>
        </p:spPr>
        <p:txBody>
          <a:bodyPr/>
          <a:lstStyle/>
          <a:p>
            <a:endParaRPr lang="en-US"/>
          </a:p>
        </p:txBody>
      </p:sp>
      <p:sp>
        <p:nvSpPr>
          <p:cNvPr id="17420" name="Rectangle 17"/>
          <p:cNvSpPr>
            <a:spLocks noChangeArrowheads="1"/>
          </p:cNvSpPr>
          <p:nvPr/>
        </p:nvSpPr>
        <p:spPr bwMode="auto">
          <a:xfrm>
            <a:off x="6162675" y="3698875"/>
            <a:ext cx="107950" cy="20638"/>
          </a:xfrm>
          <a:prstGeom prst="rect">
            <a:avLst/>
          </a:prstGeom>
          <a:solidFill>
            <a:schemeClr val="tx1"/>
          </a:solidFill>
          <a:ln w="9525">
            <a:solidFill>
              <a:schemeClr val="tx1"/>
            </a:solidFill>
            <a:miter lim="800000"/>
            <a:headEnd/>
            <a:tailEnd/>
          </a:ln>
        </p:spPr>
        <p:txBody>
          <a:bodyPr/>
          <a:lstStyle/>
          <a:p>
            <a:endParaRPr lang="en-US"/>
          </a:p>
        </p:txBody>
      </p:sp>
      <p:sp>
        <p:nvSpPr>
          <p:cNvPr id="17421" name="Rectangle 18"/>
          <p:cNvSpPr>
            <a:spLocks noChangeArrowheads="1"/>
          </p:cNvSpPr>
          <p:nvPr/>
        </p:nvSpPr>
        <p:spPr bwMode="auto">
          <a:xfrm>
            <a:off x="6022975" y="3698875"/>
            <a:ext cx="98425" cy="20638"/>
          </a:xfrm>
          <a:prstGeom prst="rect">
            <a:avLst/>
          </a:prstGeom>
          <a:solidFill>
            <a:schemeClr val="tx1"/>
          </a:solidFill>
          <a:ln w="9525">
            <a:solidFill>
              <a:schemeClr val="tx1"/>
            </a:solidFill>
            <a:miter lim="800000"/>
            <a:headEnd/>
            <a:tailEnd/>
          </a:ln>
        </p:spPr>
        <p:txBody>
          <a:bodyPr/>
          <a:lstStyle/>
          <a:p>
            <a:endParaRPr lang="en-US"/>
          </a:p>
        </p:txBody>
      </p:sp>
      <p:sp>
        <p:nvSpPr>
          <p:cNvPr id="17422" name="Rectangle 19"/>
          <p:cNvSpPr>
            <a:spLocks noChangeArrowheads="1"/>
          </p:cNvSpPr>
          <p:nvPr/>
        </p:nvSpPr>
        <p:spPr bwMode="auto">
          <a:xfrm>
            <a:off x="5886450" y="3698875"/>
            <a:ext cx="107950" cy="20638"/>
          </a:xfrm>
          <a:prstGeom prst="rect">
            <a:avLst/>
          </a:prstGeom>
          <a:solidFill>
            <a:schemeClr val="tx1"/>
          </a:solidFill>
          <a:ln w="9525">
            <a:solidFill>
              <a:schemeClr val="tx1"/>
            </a:solidFill>
            <a:miter lim="800000"/>
            <a:headEnd/>
            <a:tailEnd/>
          </a:ln>
        </p:spPr>
        <p:txBody>
          <a:bodyPr/>
          <a:lstStyle/>
          <a:p>
            <a:endParaRPr lang="en-US"/>
          </a:p>
        </p:txBody>
      </p:sp>
      <p:sp>
        <p:nvSpPr>
          <p:cNvPr id="17423" name="Rectangle 20"/>
          <p:cNvSpPr>
            <a:spLocks noChangeArrowheads="1"/>
          </p:cNvSpPr>
          <p:nvPr/>
        </p:nvSpPr>
        <p:spPr bwMode="auto">
          <a:xfrm>
            <a:off x="5741988" y="3698875"/>
            <a:ext cx="103187" cy="20638"/>
          </a:xfrm>
          <a:prstGeom prst="rect">
            <a:avLst/>
          </a:prstGeom>
          <a:solidFill>
            <a:schemeClr val="tx1"/>
          </a:solidFill>
          <a:ln w="9525">
            <a:solidFill>
              <a:schemeClr val="tx1"/>
            </a:solidFill>
            <a:miter lim="800000"/>
            <a:headEnd/>
            <a:tailEnd/>
          </a:ln>
        </p:spPr>
        <p:txBody>
          <a:bodyPr/>
          <a:lstStyle/>
          <a:p>
            <a:endParaRPr lang="en-US"/>
          </a:p>
        </p:txBody>
      </p:sp>
      <p:sp>
        <p:nvSpPr>
          <p:cNvPr id="17424" name="Rectangle 21"/>
          <p:cNvSpPr>
            <a:spLocks noChangeArrowheads="1"/>
          </p:cNvSpPr>
          <p:nvPr/>
        </p:nvSpPr>
        <p:spPr bwMode="auto">
          <a:xfrm>
            <a:off x="5616575" y="3698875"/>
            <a:ext cx="95250" cy="20638"/>
          </a:xfrm>
          <a:prstGeom prst="rect">
            <a:avLst/>
          </a:prstGeom>
          <a:solidFill>
            <a:schemeClr val="tx1"/>
          </a:solidFill>
          <a:ln w="9525">
            <a:solidFill>
              <a:schemeClr val="tx1"/>
            </a:solidFill>
            <a:miter lim="800000"/>
            <a:headEnd/>
            <a:tailEnd/>
          </a:ln>
        </p:spPr>
        <p:txBody>
          <a:bodyPr/>
          <a:lstStyle/>
          <a:p>
            <a:endParaRPr lang="en-US"/>
          </a:p>
        </p:txBody>
      </p:sp>
      <p:sp>
        <p:nvSpPr>
          <p:cNvPr id="17425" name="Rectangle 22"/>
          <p:cNvSpPr>
            <a:spLocks noChangeArrowheads="1"/>
          </p:cNvSpPr>
          <p:nvPr/>
        </p:nvSpPr>
        <p:spPr bwMode="auto">
          <a:xfrm>
            <a:off x="6440488" y="4524375"/>
            <a:ext cx="100012" cy="20638"/>
          </a:xfrm>
          <a:prstGeom prst="rect">
            <a:avLst/>
          </a:prstGeom>
          <a:solidFill>
            <a:schemeClr val="tx1"/>
          </a:solidFill>
          <a:ln w="9525">
            <a:solidFill>
              <a:schemeClr val="tx1"/>
            </a:solidFill>
            <a:miter lim="800000"/>
            <a:headEnd/>
            <a:tailEnd/>
          </a:ln>
        </p:spPr>
        <p:txBody>
          <a:bodyPr/>
          <a:lstStyle/>
          <a:p>
            <a:endParaRPr lang="en-US"/>
          </a:p>
        </p:txBody>
      </p:sp>
      <p:sp>
        <p:nvSpPr>
          <p:cNvPr id="17426" name="Rectangle 23"/>
          <p:cNvSpPr>
            <a:spLocks noChangeArrowheads="1"/>
          </p:cNvSpPr>
          <p:nvPr/>
        </p:nvSpPr>
        <p:spPr bwMode="auto">
          <a:xfrm>
            <a:off x="6311900" y="4524375"/>
            <a:ext cx="100013" cy="20638"/>
          </a:xfrm>
          <a:prstGeom prst="rect">
            <a:avLst/>
          </a:prstGeom>
          <a:solidFill>
            <a:schemeClr val="tx1"/>
          </a:solidFill>
          <a:ln w="9525">
            <a:solidFill>
              <a:schemeClr val="tx1"/>
            </a:solidFill>
            <a:miter lim="800000"/>
            <a:headEnd/>
            <a:tailEnd/>
          </a:ln>
        </p:spPr>
        <p:txBody>
          <a:bodyPr/>
          <a:lstStyle/>
          <a:p>
            <a:endParaRPr lang="en-US"/>
          </a:p>
        </p:txBody>
      </p:sp>
      <p:sp>
        <p:nvSpPr>
          <p:cNvPr id="17427" name="Rectangle 24"/>
          <p:cNvSpPr>
            <a:spLocks noChangeArrowheads="1"/>
          </p:cNvSpPr>
          <p:nvPr/>
        </p:nvSpPr>
        <p:spPr bwMode="auto">
          <a:xfrm>
            <a:off x="6172200" y="4524375"/>
            <a:ext cx="111125" cy="20638"/>
          </a:xfrm>
          <a:prstGeom prst="rect">
            <a:avLst/>
          </a:prstGeom>
          <a:solidFill>
            <a:schemeClr val="tx1"/>
          </a:solidFill>
          <a:ln w="9525">
            <a:solidFill>
              <a:schemeClr val="tx1"/>
            </a:solidFill>
            <a:miter lim="800000"/>
            <a:headEnd/>
            <a:tailEnd/>
          </a:ln>
        </p:spPr>
        <p:txBody>
          <a:bodyPr/>
          <a:lstStyle/>
          <a:p>
            <a:endParaRPr lang="en-US"/>
          </a:p>
        </p:txBody>
      </p:sp>
      <p:sp>
        <p:nvSpPr>
          <p:cNvPr id="17428" name="Rectangle 25"/>
          <p:cNvSpPr>
            <a:spLocks noChangeArrowheads="1"/>
          </p:cNvSpPr>
          <p:nvPr/>
        </p:nvSpPr>
        <p:spPr bwMode="auto">
          <a:xfrm>
            <a:off x="6035675" y="4524375"/>
            <a:ext cx="98425" cy="20638"/>
          </a:xfrm>
          <a:prstGeom prst="rect">
            <a:avLst/>
          </a:prstGeom>
          <a:solidFill>
            <a:schemeClr val="tx1"/>
          </a:solidFill>
          <a:ln w="9525">
            <a:solidFill>
              <a:schemeClr val="tx1"/>
            </a:solidFill>
            <a:miter lim="800000"/>
            <a:headEnd/>
            <a:tailEnd/>
          </a:ln>
        </p:spPr>
        <p:txBody>
          <a:bodyPr/>
          <a:lstStyle/>
          <a:p>
            <a:endParaRPr lang="en-US"/>
          </a:p>
        </p:txBody>
      </p:sp>
      <p:sp>
        <p:nvSpPr>
          <p:cNvPr id="17429" name="Rectangle 26"/>
          <p:cNvSpPr>
            <a:spLocks noChangeArrowheads="1"/>
          </p:cNvSpPr>
          <p:nvPr/>
        </p:nvSpPr>
        <p:spPr bwMode="auto">
          <a:xfrm>
            <a:off x="5894388" y="4524375"/>
            <a:ext cx="107950" cy="20638"/>
          </a:xfrm>
          <a:prstGeom prst="rect">
            <a:avLst/>
          </a:prstGeom>
          <a:solidFill>
            <a:schemeClr val="tx1"/>
          </a:solidFill>
          <a:ln w="9525">
            <a:solidFill>
              <a:schemeClr val="tx1"/>
            </a:solidFill>
            <a:miter lim="800000"/>
            <a:headEnd/>
            <a:tailEnd/>
          </a:ln>
        </p:spPr>
        <p:txBody>
          <a:bodyPr/>
          <a:lstStyle/>
          <a:p>
            <a:endParaRPr lang="en-US"/>
          </a:p>
        </p:txBody>
      </p:sp>
      <p:sp>
        <p:nvSpPr>
          <p:cNvPr id="17430" name="Rectangle 27"/>
          <p:cNvSpPr>
            <a:spLocks noChangeArrowheads="1"/>
          </p:cNvSpPr>
          <p:nvPr/>
        </p:nvSpPr>
        <p:spPr bwMode="auto">
          <a:xfrm>
            <a:off x="5757863" y="4524375"/>
            <a:ext cx="100012" cy="20638"/>
          </a:xfrm>
          <a:prstGeom prst="rect">
            <a:avLst/>
          </a:prstGeom>
          <a:solidFill>
            <a:schemeClr val="tx1"/>
          </a:solidFill>
          <a:ln w="9525">
            <a:solidFill>
              <a:schemeClr val="tx1"/>
            </a:solidFill>
            <a:miter lim="800000"/>
            <a:headEnd/>
            <a:tailEnd/>
          </a:ln>
        </p:spPr>
        <p:txBody>
          <a:bodyPr/>
          <a:lstStyle/>
          <a:p>
            <a:endParaRPr lang="en-US"/>
          </a:p>
        </p:txBody>
      </p:sp>
      <p:sp>
        <p:nvSpPr>
          <p:cNvPr id="17431" name="Rectangle 28"/>
          <p:cNvSpPr>
            <a:spLocks noChangeArrowheads="1"/>
          </p:cNvSpPr>
          <p:nvPr/>
        </p:nvSpPr>
        <p:spPr bwMode="auto">
          <a:xfrm>
            <a:off x="5626100" y="4524375"/>
            <a:ext cx="98425" cy="20638"/>
          </a:xfrm>
          <a:prstGeom prst="rect">
            <a:avLst/>
          </a:prstGeom>
          <a:solidFill>
            <a:schemeClr val="tx1"/>
          </a:solidFill>
          <a:ln w="9525">
            <a:solidFill>
              <a:schemeClr val="tx1"/>
            </a:solidFill>
            <a:miter lim="800000"/>
            <a:headEnd/>
            <a:tailEnd/>
          </a:ln>
        </p:spPr>
        <p:txBody>
          <a:bodyPr/>
          <a:lstStyle/>
          <a:p>
            <a:endParaRPr lang="en-US"/>
          </a:p>
        </p:txBody>
      </p:sp>
      <p:sp>
        <p:nvSpPr>
          <p:cNvPr id="17432" name="Rectangle 29"/>
          <p:cNvSpPr>
            <a:spLocks noChangeArrowheads="1"/>
          </p:cNvSpPr>
          <p:nvPr/>
        </p:nvSpPr>
        <p:spPr bwMode="auto">
          <a:xfrm>
            <a:off x="6432550" y="6183313"/>
            <a:ext cx="98425" cy="20637"/>
          </a:xfrm>
          <a:prstGeom prst="rect">
            <a:avLst/>
          </a:prstGeom>
          <a:solidFill>
            <a:schemeClr val="tx1"/>
          </a:solidFill>
          <a:ln w="9525">
            <a:solidFill>
              <a:schemeClr val="tx1"/>
            </a:solidFill>
            <a:miter lim="800000"/>
            <a:headEnd/>
            <a:tailEnd/>
          </a:ln>
        </p:spPr>
        <p:txBody>
          <a:bodyPr/>
          <a:lstStyle/>
          <a:p>
            <a:endParaRPr lang="en-US"/>
          </a:p>
        </p:txBody>
      </p:sp>
      <p:sp>
        <p:nvSpPr>
          <p:cNvPr id="17433" name="Rectangle 30"/>
          <p:cNvSpPr>
            <a:spLocks noChangeArrowheads="1"/>
          </p:cNvSpPr>
          <p:nvPr/>
        </p:nvSpPr>
        <p:spPr bwMode="auto">
          <a:xfrm>
            <a:off x="6299200" y="6183313"/>
            <a:ext cx="100013" cy="20637"/>
          </a:xfrm>
          <a:prstGeom prst="rect">
            <a:avLst/>
          </a:prstGeom>
          <a:solidFill>
            <a:schemeClr val="tx1"/>
          </a:solidFill>
          <a:ln w="9525">
            <a:solidFill>
              <a:schemeClr val="tx1"/>
            </a:solidFill>
            <a:miter lim="800000"/>
            <a:headEnd/>
            <a:tailEnd/>
          </a:ln>
        </p:spPr>
        <p:txBody>
          <a:bodyPr/>
          <a:lstStyle/>
          <a:p>
            <a:endParaRPr lang="en-US"/>
          </a:p>
        </p:txBody>
      </p:sp>
      <p:sp>
        <p:nvSpPr>
          <p:cNvPr id="17434" name="Rectangle 31"/>
          <p:cNvSpPr>
            <a:spLocks noChangeArrowheads="1"/>
          </p:cNvSpPr>
          <p:nvPr/>
        </p:nvSpPr>
        <p:spPr bwMode="auto">
          <a:xfrm>
            <a:off x="6162675" y="6183313"/>
            <a:ext cx="107950" cy="20637"/>
          </a:xfrm>
          <a:prstGeom prst="rect">
            <a:avLst/>
          </a:prstGeom>
          <a:solidFill>
            <a:schemeClr val="tx1"/>
          </a:solidFill>
          <a:ln w="9525">
            <a:solidFill>
              <a:schemeClr val="tx1"/>
            </a:solidFill>
            <a:miter lim="800000"/>
            <a:headEnd/>
            <a:tailEnd/>
          </a:ln>
        </p:spPr>
        <p:txBody>
          <a:bodyPr/>
          <a:lstStyle/>
          <a:p>
            <a:endParaRPr lang="en-US"/>
          </a:p>
        </p:txBody>
      </p:sp>
      <p:sp>
        <p:nvSpPr>
          <p:cNvPr id="17435" name="Rectangle 32"/>
          <p:cNvSpPr>
            <a:spLocks noChangeArrowheads="1"/>
          </p:cNvSpPr>
          <p:nvPr/>
        </p:nvSpPr>
        <p:spPr bwMode="auto">
          <a:xfrm>
            <a:off x="6022975" y="6183313"/>
            <a:ext cx="98425" cy="20637"/>
          </a:xfrm>
          <a:prstGeom prst="rect">
            <a:avLst/>
          </a:prstGeom>
          <a:solidFill>
            <a:schemeClr val="tx1"/>
          </a:solidFill>
          <a:ln w="9525">
            <a:solidFill>
              <a:schemeClr val="tx1"/>
            </a:solidFill>
            <a:miter lim="800000"/>
            <a:headEnd/>
            <a:tailEnd/>
          </a:ln>
        </p:spPr>
        <p:txBody>
          <a:bodyPr/>
          <a:lstStyle/>
          <a:p>
            <a:endParaRPr lang="en-US"/>
          </a:p>
        </p:txBody>
      </p:sp>
      <p:sp>
        <p:nvSpPr>
          <p:cNvPr id="17436" name="Rectangle 33"/>
          <p:cNvSpPr>
            <a:spLocks noChangeArrowheads="1"/>
          </p:cNvSpPr>
          <p:nvPr/>
        </p:nvSpPr>
        <p:spPr bwMode="auto">
          <a:xfrm>
            <a:off x="5886450" y="6183313"/>
            <a:ext cx="107950" cy="20637"/>
          </a:xfrm>
          <a:prstGeom prst="rect">
            <a:avLst/>
          </a:prstGeom>
          <a:solidFill>
            <a:schemeClr val="tx1"/>
          </a:solidFill>
          <a:ln w="9525">
            <a:solidFill>
              <a:schemeClr val="tx1"/>
            </a:solidFill>
            <a:miter lim="800000"/>
            <a:headEnd/>
            <a:tailEnd/>
          </a:ln>
        </p:spPr>
        <p:txBody>
          <a:bodyPr/>
          <a:lstStyle/>
          <a:p>
            <a:endParaRPr lang="en-US"/>
          </a:p>
        </p:txBody>
      </p:sp>
      <p:sp>
        <p:nvSpPr>
          <p:cNvPr id="17437" name="Rectangle 34"/>
          <p:cNvSpPr>
            <a:spLocks noChangeArrowheads="1"/>
          </p:cNvSpPr>
          <p:nvPr/>
        </p:nvSpPr>
        <p:spPr bwMode="auto">
          <a:xfrm>
            <a:off x="5741988" y="6183313"/>
            <a:ext cx="103187" cy="20637"/>
          </a:xfrm>
          <a:prstGeom prst="rect">
            <a:avLst/>
          </a:prstGeom>
          <a:solidFill>
            <a:schemeClr val="tx1"/>
          </a:solidFill>
          <a:ln w="9525">
            <a:solidFill>
              <a:schemeClr val="tx1"/>
            </a:solidFill>
            <a:miter lim="800000"/>
            <a:headEnd/>
            <a:tailEnd/>
          </a:ln>
        </p:spPr>
        <p:txBody>
          <a:bodyPr/>
          <a:lstStyle/>
          <a:p>
            <a:endParaRPr lang="en-US"/>
          </a:p>
        </p:txBody>
      </p:sp>
      <p:sp>
        <p:nvSpPr>
          <p:cNvPr id="17438" name="Rectangle 35"/>
          <p:cNvSpPr>
            <a:spLocks noChangeArrowheads="1"/>
          </p:cNvSpPr>
          <p:nvPr/>
        </p:nvSpPr>
        <p:spPr bwMode="auto">
          <a:xfrm>
            <a:off x="5616575" y="6183313"/>
            <a:ext cx="95250" cy="20637"/>
          </a:xfrm>
          <a:prstGeom prst="rect">
            <a:avLst/>
          </a:prstGeom>
          <a:solidFill>
            <a:schemeClr val="tx1"/>
          </a:solidFill>
          <a:ln w="9525">
            <a:solidFill>
              <a:schemeClr val="tx1"/>
            </a:solidFill>
            <a:miter lim="800000"/>
            <a:headEnd/>
            <a:tailEnd/>
          </a:ln>
        </p:spPr>
        <p:txBody>
          <a:bodyPr/>
          <a:lstStyle/>
          <a:p>
            <a:endParaRPr lang="en-US"/>
          </a:p>
        </p:txBody>
      </p:sp>
      <p:sp>
        <p:nvSpPr>
          <p:cNvPr id="17439" name="Freeform 36"/>
          <p:cNvSpPr>
            <a:spLocks noEditPoints="1"/>
          </p:cNvSpPr>
          <p:nvPr/>
        </p:nvSpPr>
        <p:spPr bwMode="auto">
          <a:xfrm>
            <a:off x="1724025" y="1897062"/>
            <a:ext cx="1468438" cy="1608138"/>
          </a:xfrm>
          <a:custGeom>
            <a:avLst/>
            <a:gdLst>
              <a:gd name="T0" fmla="*/ 925 w 925"/>
              <a:gd name="T1" fmla="*/ 1008 h 1013"/>
              <a:gd name="T2" fmla="*/ 920 w 925"/>
              <a:gd name="T3" fmla="*/ 1013 h 1013"/>
              <a:gd name="T4" fmla="*/ 5 w 925"/>
              <a:gd name="T5" fmla="*/ 1013 h 1013"/>
              <a:gd name="T6" fmla="*/ 5 w 925"/>
              <a:gd name="T7" fmla="*/ 1003 h 1013"/>
              <a:gd name="T8" fmla="*/ 920 w 925"/>
              <a:gd name="T9" fmla="*/ 1003 h 1013"/>
              <a:gd name="T10" fmla="*/ 925 w 925"/>
              <a:gd name="T11" fmla="*/ 1008 h 1013"/>
              <a:gd name="T12" fmla="*/ 925 w 925"/>
              <a:gd name="T13" fmla="*/ 1008 h 1013"/>
              <a:gd name="T14" fmla="*/ 925 w 925"/>
              <a:gd name="T15" fmla="*/ 1013 h 1013"/>
              <a:gd name="T16" fmla="*/ 920 w 925"/>
              <a:gd name="T17" fmla="*/ 1013 h 1013"/>
              <a:gd name="T18" fmla="*/ 925 w 925"/>
              <a:gd name="T19" fmla="*/ 1008 h 1013"/>
              <a:gd name="T20" fmla="*/ 920 w 925"/>
              <a:gd name="T21" fmla="*/ 0 h 1013"/>
              <a:gd name="T22" fmla="*/ 925 w 925"/>
              <a:gd name="T23" fmla="*/ 5 h 1013"/>
              <a:gd name="T24" fmla="*/ 925 w 925"/>
              <a:gd name="T25" fmla="*/ 1008 h 1013"/>
              <a:gd name="T26" fmla="*/ 915 w 925"/>
              <a:gd name="T27" fmla="*/ 1008 h 1013"/>
              <a:gd name="T28" fmla="*/ 915 w 925"/>
              <a:gd name="T29" fmla="*/ 5 h 1013"/>
              <a:gd name="T30" fmla="*/ 920 w 925"/>
              <a:gd name="T31" fmla="*/ 0 h 1013"/>
              <a:gd name="T32" fmla="*/ 920 w 925"/>
              <a:gd name="T33" fmla="*/ 0 h 1013"/>
              <a:gd name="T34" fmla="*/ 925 w 925"/>
              <a:gd name="T35" fmla="*/ 0 h 1013"/>
              <a:gd name="T36" fmla="*/ 925 w 925"/>
              <a:gd name="T37" fmla="*/ 5 h 1013"/>
              <a:gd name="T38" fmla="*/ 920 w 925"/>
              <a:gd name="T39" fmla="*/ 0 h 1013"/>
              <a:gd name="T40" fmla="*/ 0 w 925"/>
              <a:gd name="T41" fmla="*/ 5 h 1013"/>
              <a:gd name="T42" fmla="*/ 5 w 925"/>
              <a:gd name="T43" fmla="*/ 0 h 1013"/>
              <a:gd name="T44" fmla="*/ 920 w 925"/>
              <a:gd name="T45" fmla="*/ 0 h 1013"/>
              <a:gd name="T46" fmla="*/ 920 w 925"/>
              <a:gd name="T47" fmla="*/ 10 h 1013"/>
              <a:gd name="T48" fmla="*/ 5 w 925"/>
              <a:gd name="T49" fmla="*/ 10 h 1013"/>
              <a:gd name="T50" fmla="*/ 0 w 925"/>
              <a:gd name="T51" fmla="*/ 5 h 1013"/>
              <a:gd name="T52" fmla="*/ 0 w 925"/>
              <a:gd name="T53" fmla="*/ 5 h 1013"/>
              <a:gd name="T54" fmla="*/ 0 w 925"/>
              <a:gd name="T55" fmla="*/ 0 h 1013"/>
              <a:gd name="T56" fmla="*/ 5 w 925"/>
              <a:gd name="T57" fmla="*/ 0 h 1013"/>
              <a:gd name="T58" fmla="*/ 0 w 925"/>
              <a:gd name="T59" fmla="*/ 5 h 1013"/>
              <a:gd name="T60" fmla="*/ 5 w 925"/>
              <a:gd name="T61" fmla="*/ 1013 h 1013"/>
              <a:gd name="T62" fmla="*/ 0 w 925"/>
              <a:gd name="T63" fmla="*/ 1008 h 1013"/>
              <a:gd name="T64" fmla="*/ 0 w 925"/>
              <a:gd name="T65" fmla="*/ 5 h 1013"/>
              <a:gd name="T66" fmla="*/ 10 w 925"/>
              <a:gd name="T67" fmla="*/ 5 h 1013"/>
              <a:gd name="T68" fmla="*/ 10 w 925"/>
              <a:gd name="T69" fmla="*/ 1008 h 1013"/>
              <a:gd name="T70" fmla="*/ 5 w 925"/>
              <a:gd name="T71" fmla="*/ 1013 h 1013"/>
              <a:gd name="T72" fmla="*/ 5 w 925"/>
              <a:gd name="T73" fmla="*/ 1013 h 1013"/>
              <a:gd name="T74" fmla="*/ 0 w 925"/>
              <a:gd name="T75" fmla="*/ 1013 h 1013"/>
              <a:gd name="T76" fmla="*/ 0 w 925"/>
              <a:gd name="T77" fmla="*/ 1008 h 1013"/>
              <a:gd name="T78" fmla="*/ 5 w 925"/>
              <a:gd name="T79" fmla="*/ 1013 h 10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25"/>
              <a:gd name="T121" fmla="*/ 0 h 1013"/>
              <a:gd name="T122" fmla="*/ 925 w 925"/>
              <a:gd name="T123" fmla="*/ 1013 h 10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25" h="1013">
                <a:moveTo>
                  <a:pt x="925" y="1008"/>
                </a:moveTo>
                <a:lnTo>
                  <a:pt x="920" y="1013"/>
                </a:lnTo>
                <a:lnTo>
                  <a:pt x="5" y="1013"/>
                </a:lnTo>
                <a:lnTo>
                  <a:pt x="5" y="1003"/>
                </a:lnTo>
                <a:lnTo>
                  <a:pt x="920" y="1003"/>
                </a:lnTo>
                <a:lnTo>
                  <a:pt x="925" y="1008"/>
                </a:lnTo>
                <a:close/>
                <a:moveTo>
                  <a:pt x="925" y="1008"/>
                </a:moveTo>
                <a:lnTo>
                  <a:pt x="925" y="1013"/>
                </a:lnTo>
                <a:lnTo>
                  <a:pt x="920" y="1013"/>
                </a:lnTo>
                <a:lnTo>
                  <a:pt x="925" y="1008"/>
                </a:lnTo>
                <a:close/>
                <a:moveTo>
                  <a:pt x="920" y="0"/>
                </a:moveTo>
                <a:lnTo>
                  <a:pt x="925" y="5"/>
                </a:lnTo>
                <a:lnTo>
                  <a:pt x="925" y="1008"/>
                </a:lnTo>
                <a:lnTo>
                  <a:pt x="915" y="1008"/>
                </a:lnTo>
                <a:lnTo>
                  <a:pt x="915" y="5"/>
                </a:lnTo>
                <a:lnTo>
                  <a:pt x="920" y="0"/>
                </a:lnTo>
                <a:close/>
                <a:moveTo>
                  <a:pt x="920" y="0"/>
                </a:moveTo>
                <a:lnTo>
                  <a:pt x="925" y="0"/>
                </a:lnTo>
                <a:lnTo>
                  <a:pt x="925" y="5"/>
                </a:lnTo>
                <a:lnTo>
                  <a:pt x="920" y="0"/>
                </a:lnTo>
                <a:close/>
                <a:moveTo>
                  <a:pt x="0" y="5"/>
                </a:moveTo>
                <a:lnTo>
                  <a:pt x="5" y="0"/>
                </a:lnTo>
                <a:lnTo>
                  <a:pt x="920" y="0"/>
                </a:lnTo>
                <a:lnTo>
                  <a:pt x="920" y="10"/>
                </a:lnTo>
                <a:lnTo>
                  <a:pt x="5" y="10"/>
                </a:lnTo>
                <a:lnTo>
                  <a:pt x="0" y="5"/>
                </a:lnTo>
                <a:close/>
                <a:moveTo>
                  <a:pt x="0" y="5"/>
                </a:moveTo>
                <a:lnTo>
                  <a:pt x="0" y="0"/>
                </a:lnTo>
                <a:lnTo>
                  <a:pt x="5" y="0"/>
                </a:lnTo>
                <a:lnTo>
                  <a:pt x="0" y="5"/>
                </a:lnTo>
                <a:close/>
                <a:moveTo>
                  <a:pt x="5" y="1013"/>
                </a:moveTo>
                <a:lnTo>
                  <a:pt x="0" y="1008"/>
                </a:lnTo>
                <a:lnTo>
                  <a:pt x="0" y="5"/>
                </a:lnTo>
                <a:lnTo>
                  <a:pt x="10" y="5"/>
                </a:lnTo>
                <a:lnTo>
                  <a:pt x="10" y="1008"/>
                </a:lnTo>
                <a:lnTo>
                  <a:pt x="5" y="1013"/>
                </a:lnTo>
                <a:close/>
                <a:moveTo>
                  <a:pt x="5" y="1013"/>
                </a:moveTo>
                <a:lnTo>
                  <a:pt x="0" y="1013"/>
                </a:lnTo>
                <a:lnTo>
                  <a:pt x="0" y="1008"/>
                </a:lnTo>
                <a:lnTo>
                  <a:pt x="5" y="1013"/>
                </a:lnTo>
                <a:close/>
              </a:path>
            </a:pathLst>
          </a:custGeom>
          <a:solidFill>
            <a:schemeClr val="tx1"/>
          </a:solidFill>
          <a:ln w="9525">
            <a:solidFill>
              <a:schemeClr val="tx1"/>
            </a:solidFill>
            <a:round/>
            <a:headEnd/>
            <a:tailEnd/>
          </a:ln>
        </p:spPr>
        <p:txBody>
          <a:bodyPr/>
          <a:lstStyle/>
          <a:p>
            <a:endParaRPr lang="en-US"/>
          </a:p>
        </p:txBody>
      </p:sp>
      <p:sp>
        <p:nvSpPr>
          <p:cNvPr id="17440" name="Freeform 37"/>
          <p:cNvSpPr>
            <a:spLocks noEditPoints="1"/>
          </p:cNvSpPr>
          <p:nvPr/>
        </p:nvSpPr>
        <p:spPr bwMode="auto">
          <a:xfrm>
            <a:off x="3813175" y="1908175"/>
            <a:ext cx="1473200" cy="1608138"/>
          </a:xfrm>
          <a:custGeom>
            <a:avLst/>
            <a:gdLst>
              <a:gd name="T0" fmla="*/ 928 w 928"/>
              <a:gd name="T1" fmla="*/ 1008 h 1013"/>
              <a:gd name="T2" fmla="*/ 923 w 928"/>
              <a:gd name="T3" fmla="*/ 1013 h 1013"/>
              <a:gd name="T4" fmla="*/ 5 w 928"/>
              <a:gd name="T5" fmla="*/ 1013 h 1013"/>
              <a:gd name="T6" fmla="*/ 5 w 928"/>
              <a:gd name="T7" fmla="*/ 1003 h 1013"/>
              <a:gd name="T8" fmla="*/ 923 w 928"/>
              <a:gd name="T9" fmla="*/ 1003 h 1013"/>
              <a:gd name="T10" fmla="*/ 928 w 928"/>
              <a:gd name="T11" fmla="*/ 1008 h 1013"/>
              <a:gd name="T12" fmla="*/ 928 w 928"/>
              <a:gd name="T13" fmla="*/ 1008 h 1013"/>
              <a:gd name="T14" fmla="*/ 928 w 928"/>
              <a:gd name="T15" fmla="*/ 1013 h 1013"/>
              <a:gd name="T16" fmla="*/ 923 w 928"/>
              <a:gd name="T17" fmla="*/ 1013 h 1013"/>
              <a:gd name="T18" fmla="*/ 928 w 928"/>
              <a:gd name="T19" fmla="*/ 1008 h 1013"/>
              <a:gd name="T20" fmla="*/ 923 w 928"/>
              <a:gd name="T21" fmla="*/ 0 h 1013"/>
              <a:gd name="T22" fmla="*/ 928 w 928"/>
              <a:gd name="T23" fmla="*/ 5 h 1013"/>
              <a:gd name="T24" fmla="*/ 928 w 928"/>
              <a:gd name="T25" fmla="*/ 1008 h 1013"/>
              <a:gd name="T26" fmla="*/ 917 w 928"/>
              <a:gd name="T27" fmla="*/ 1008 h 1013"/>
              <a:gd name="T28" fmla="*/ 917 w 928"/>
              <a:gd name="T29" fmla="*/ 5 h 1013"/>
              <a:gd name="T30" fmla="*/ 923 w 928"/>
              <a:gd name="T31" fmla="*/ 0 h 1013"/>
              <a:gd name="T32" fmla="*/ 923 w 928"/>
              <a:gd name="T33" fmla="*/ 0 h 1013"/>
              <a:gd name="T34" fmla="*/ 928 w 928"/>
              <a:gd name="T35" fmla="*/ 0 h 1013"/>
              <a:gd name="T36" fmla="*/ 928 w 928"/>
              <a:gd name="T37" fmla="*/ 5 h 1013"/>
              <a:gd name="T38" fmla="*/ 923 w 928"/>
              <a:gd name="T39" fmla="*/ 0 h 1013"/>
              <a:gd name="T40" fmla="*/ 0 w 928"/>
              <a:gd name="T41" fmla="*/ 5 h 1013"/>
              <a:gd name="T42" fmla="*/ 5 w 928"/>
              <a:gd name="T43" fmla="*/ 0 h 1013"/>
              <a:gd name="T44" fmla="*/ 923 w 928"/>
              <a:gd name="T45" fmla="*/ 0 h 1013"/>
              <a:gd name="T46" fmla="*/ 923 w 928"/>
              <a:gd name="T47" fmla="*/ 10 h 1013"/>
              <a:gd name="T48" fmla="*/ 5 w 928"/>
              <a:gd name="T49" fmla="*/ 10 h 1013"/>
              <a:gd name="T50" fmla="*/ 0 w 928"/>
              <a:gd name="T51" fmla="*/ 5 h 1013"/>
              <a:gd name="T52" fmla="*/ 0 w 928"/>
              <a:gd name="T53" fmla="*/ 5 h 1013"/>
              <a:gd name="T54" fmla="*/ 0 w 928"/>
              <a:gd name="T55" fmla="*/ 0 h 1013"/>
              <a:gd name="T56" fmla="*/ 5 w 928"/>
              <a:gd name="T57" fmla="*/ 0 h 1013"/>
              <a:gd name="T58" fmla="*/ 0 w 928"/>
              <a:gd name="T59" fmla="*/ 5 h 1013"/>
              <a:gd name="T60" fmla="*/ 5 w 928"/>
              <a:gd name="T61" fmla="*/ 1013 h 1013"/>
              <a:gd name="T62" fmla="*/ 0 w 928"/>
              <a:gd name="T63" fmla="*/ 1008 h 1013"/>
              <a:gd name="T64" fmla="*/ 0 w 928"/>
              <a:gd name="T65" fmla="*/ 5 h 1013"/>
              <a:gd name="T66" fmla="*/ 11 w 928"/>
              <a:gd name="T67" fmla="*/ 5 h 1013"/>
              <a:gd name="T68" fmla="*/ 11 w 928"/>
              <a:gd name="T69" fmla="*/ 1008 h 1013"/>
              <a:gd name="T70" fmla="*/ 5 w 928"/>
              <a:gd name="T71" fmla="*/ 1013 h 1013"/>
              <a:gd name="T72" fmla="*/ 5 w 928"/>
              <a:gd name="T73" fmla="*/ 1013 h 1013"/>
              <a:gd name="T74" fmla="*/ 0 w 928"/>
              <a:gd name="T75" fmla="*/ 1013 h 1013"/>
              <a:gd name="T76" fmla="*/ 0 w 928"/>
              <a:gd name="T77" fmla="*/ 1008 h 1013"/>
              <a:gd name="T78" fmla="*/ 5 w 928"/>
              <a:gd name="T79" fmla="*/ 1013 h 10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28"/>
              <a:gd name="T121" fmla="*/ 0 h 1013"/>
              <a:gd name="T122" fmla="*/ 928 w 928"/>
              <a:gd name="T123" fmla="*/ 1013 h 10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28" h="1013">
                <a:moveTo>
                  <a:pt x="928" y="1008"/>
                </a:moveTo>
                <a:lnTo>
                  <a:pt x="923" y="1013"/>
                </a:lnTo>
                <a:lnTo>
                  <a:pt x="5" y="1013"/>
                </a:lnTo>
                <a:lnTo>
                  <a:pt x="5" y="1003"/>
                </a:lnTo>
                <a:lnTo>
                  <a:pt x="923" y="1003"/>
                </a:lnTo>
                <a:lnTo>
                  <a:pt x="928" y="1008"/>
                </a:lnTo>
                <a:close/>
                <a:moveTo>
                  <a:pt x="928" y="1008"/>
                </a:moveTo>
                <a:lnTo>
                  <a:pt x="928" y="1013"/>
                </a:lnTo>
                <a:lnTo>
                  <a:pt x="923" y="1013"/>
                </a:lnTo>
                <a:lnTo>
                  <a:pt x="928" y="1008"/>
                </a:lnTo>
                <a:close/>
                <a:moveTo>
                  <a:pt x="923" y="0"/>
                </a:moveTo>
                <a:lnTo>
                  <a:pt x="928" y="5"/>
                </a:lnTo>
                <a:lnTo>
                  <a:pt x="928" y="1008"/>
                </a:lnTo>
                <a:lnTo>
                  <a:pt x="917" y="1008"/>
                </a:lnTo>
                <a:lnTo>
                  <a:pt x="917" y="5"/>
                </a:lnTo>
                <a:lnTo>
                  <a:pt x="923" y="0"/>
                </a:lnTo>
                <a:close/>
                <a:moveTo>
                  <a:pt x="923" y="0"/>
                </a:moveTo>
                <a:lnTo>
                  <a:pt x="928" y="0"/>
                </a:lnTo>
                <a:lnTo>
                  <a:pt x="928" y="5"/>
                </a:lnTo>
                <a:lnTo>
                  <a:pt x="923" y="0"/>
                </a:lnTo>
                <a:close/>
                <a:moveTo>
                  <a:pt x="0" y="5"/>
                </a:moveTo>
                <a:lnTo>
                  <a:pt x="5" y="0"/>
                </a:lnTo>
                <a:lnTo>
                  <a:pt x="923" y="0"/>
                </a:lnTo>
                <a:lnTo>
                  <a:pt x="923" y="10"/>
                </a:lnTo>
                <a:lnTo>
                  <a:pt x="5" y="10"/>
                </a:lnTo>
                <a:lnTo>
                  <a:pt x="0" y="5"/>
                </a:lnTo>
                <a:close/>
                <a:moveTo>
                  <a:pt x="0" y="5"/>
                </a:moveTo>
                <a:lnTo>
                  <a:pt x="0" y="0"/>
                </a:lnTo>
                <a:lnTo>
                  <a:pt x="5" y="0"/>
                </a:lnTo>
                <a:lnTo>
                  <a:pt x="0" y="5"/>
                </a:lnTo>
                <a:close/>
                <a:moveTo>
                  <a:pt x="5" y="1013"/>
                </a:moveTo>
                <a:lnTo>
                  <a:pt x="0" y="1008"/>
                </a:lnTo>
                <a:lnTo>
                  <a:pt x="0" y="5"/>
                </a:lnTo>
                <a:lnTo>
                  <a:pt x="11" y="5"/>
                </a:lnTo>
                <a:lnTo>
                  <a:pt x="11" y="1008"/>
                </a:lnTo>
                <a:lnTo>
                  <a:pt x="5" y="1013"/>
                </a:lnTo>
                <a:close/>
                <a:moveTo>
                  <a:pt x="5" y="1013"/>
                </a:moveTo>
                <a:lnTo>
                  <a:pt x="0" y="1013"/>
                </a:lnTo>
                <a:lnTo>
                  <a:pt x="0" y="1008"/>
                </a:lnTo>
                <a:lnTo>
                  <a:pt x="5" y="1013"/>
                </a:lnTo>
                <a:close/>
              </a:path>
            </a:pathLst>
          </a:custGeom>
          <a:solidFill>
            <a:schemeClr val="tx1"/>
          </a:solidFill>
          <a:ln w="9525">
            <a:solidFill>
              <a:schemeClr val="tx1"/>
            </a:solidFill>
            <a:round/>
            <a:headEnd/>
            <a:tailEnd/>
          </a:ln>
        </p:spPr>
        <p:txBody>
          <a:bodyPr/>
          <a:lstStyle/>
          <a:p>
            <a:endParaRPr lang="en-US"/>
          </a:p>
        </p:txBody>
      </p:sp>
      <p:sp>
        <p:nvSpPr>
          <p:cNvPr id="17441" name="Rectangle 40"/>
          <p:cNvSpPr>
            <a:spLocks noChangeArrowheads="1"/>
          </p:cNvSpPr>
          <p:nvPr/>
        </p:nvSpPr>
        <p:spPr bwMode="auto">
          <a:xfrm>
            <a:off x="1900238" y="1965325"/>
            <a:ext cx="6921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500" i="1">
                <a:latin typeface="Arial" charset="0"/>
              </a:rPr>
              <a:t> Media </a:t>
            </a:r>
            <a:endParaRPr lang="en-US"/>
          </a:p>
        </p:txBody>
      </p:sp>
      <p:sp>
        <p:nvSpPr>
          <p:cNvPr id="17442" name="Rectangle 41"/>
          <p:cNvSpPr>
            <a:spLocks noChangeArrowheads="1"/>
          </p:cNvSpPr>
          <p:nvPr/>
        </p:nvSpPr>
        <p:spPr bwMode="auto">
          <a:xfrm>
            <a:off x="2009775" y="2179638"/>
            <a:ext cx="858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i="1">
                <a:latin typeface="Arial" charset="0"/>
              </a:rPr>
              <a:t>advocacy </a:t>
            </a:r>
            <a:endParaRPr lang="en-US"/>
          </a:p>
        </p:txBody>
      </p:sp>
      <p:sp>
        <p:nvSpPr>
          <p:cNvPr id="17443" name="Rectangle 42"/>
          <p:cNvSpPr>
            <a:spLocks noChangeArrowheads="1"/>
          </p:cNvSpPr>
          <p:nvPr/>
        </p:nvSpPr>
        <p:spPr bwMode="auto">
          <a:xfrm>
            <a:off x="2009775" y="2390775"/>
            <a:ext cx="6270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i="1">
                <a:latin typeface="Arial" charset="0"/>
              </a:rPr>
              <a:t>training</a:t>
            </a:r>
            <a:endParaRPr lang="en-US"/>
          </a:p>
        </p:txBody>
      </p:sp>
      <p:sp>
        <p:nvSpPr>
          <p:cNvPr id="17444" name="Rectangle 43"/>
          <p:cNvSpPr>
            <a:spLocks noChangeArrowheads="1"/>
          </p:cNvSpPr>
          <p:nvPr/>
        </p:nvSpPr>
        <p:spPr bwMode="auto">
          <a:xfrm>
            <a:off x="1892300" y="3025775"/>
            <a:ext cx="9890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500" i="1">
                <a:latin typeface="Arial" charset="0"/>
              </a:rPr>
              <a:t> Technical </a:t>
            </a:r>
            <a:endParaRPr lang="en-US"/>
          </a:p>
        </p:txBody>
      </p:sp>
      <p:sp>
        <p:nvSpPr>
          <p:cNvPr id="17445" name="Rectangle 44"/>
          <p:cNvSpPr>
            <a:spLocks noChangeArrowheads="1"/>
          </p:cNvSpPr>
          <p:nvPr/>
        </p:nvSpPr>
        <p:spPr bwMode="auto">
          <a:xfrm>
            <a:off x="2009775" y="3236913"/>
            <a:ext cx="9017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i="1">
                <a:latin typeface="Arial" charset="0"/>
              </a:rPr>
              <a:t>assistance</a:t>
            </a:r>
            <a:endParaRPr lang="en-US"/>
          </a:p>
        </p:txBody>
      </p:sp>
      <p:sp>
        <p:nvSpPr>
          <p:cNvPr id="17446" name="Rectangle 49"/>
          <p:cNvSpPr>
            <a:spLocks noChangeArrowheads="1"/>
          </p:cNvSpPr>
          <p:nvPr/>
        </p:nvSpPr>
        <p:spPr bwMode="auto">
          <a:xfrm>
            <a:off x="3878263" y="1982788"/>
            <a:ext cx="10112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500" i="1">
                <a:latin typeface="Arial" charset="0"/>
              </a:rPr>
              <a:t> Additional </a:t>
            </a:r>
            <a:endParaRPr lang="en-US"/>
          </a:p>
        </p:txBody>
      </p:sp>
      <p:sp>
        <p:nvSpPr>
          <p:cNvPr id="17447" name="Rectangle 50"/>
          <p:cNvSpPr>
            <a:spLocks noChangeArrowheads="1"/>
          </p:cNvSpPr>
          <p:nvPr/>
        </p:nvSpPr>
        <p:spPr bwMode="auto">
          <a:xfrm>
            <a:off x="3975100" y="2197100"/>
            <a:ext cx="10493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i="1">
                <a:latin typeface="Arial" charset="0"/>
              </a:rPr>
              <a:t>officer hours</a:t>
            </a:r>
            <a:endParaRPr lang="en-US"/>
          </a:p>
        </p:txBody>
      </p:sp>
      <p:sp>
        <p:nvSpPr>
          <p:cNvPr id="17448" name="Rectangle 51"/>
          <p:cNvSpPr>
            <a:spLocks noChangeArrowheads="1"/>
          </p:cNvSpPr>
          <p:nvPr/>
        </p:nvSpPr>
        <p:spPr bwMode="auto">
          <a:xfrm>
            <a:off x="3870325" y="2509838"/>
            <a:ext cx="12858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500" i="1">
                <a:latin typeface="Arial" charset="0"/>
              </a:rPr>
              <a:t> Breathalyzers</a:t>
            </a:r>
            <a:endParaRPr lang="en-US"/>
          </a:p>
        </p:txBody>
      </p:sp>
      <p:sp>
        <p:nvSpPr>
          <p:cNvPr id="17449" name="Rectangle 52"/>
          <p:cNvSpPr>
            <a:spLocks noChangeArrowheads="1"/>
          </p:cNvSpPr>
          <p:nvPr/>
        </p:nvSpPr>
        <p:spPr bwMode="auto">
          <a:xfrm>
            <a:off x="3870325" y="2827338"/>
            <a:ext cx="809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500" i="1">
                <a:latin typeface="Arial" charset="0"/>
              </a:rPr>
              <a:t> Training</a:t>
            </a:r>
            <a:endParaRPr lang="en-US"/>
          </a:p>
        </p:txBody>
      </p:sp>
      <p:sp>
        <p:nvSpPr>
          <p:cNvPr id="17450" name="Rectangle 53"/>
          <p:cNvSpPr>
            <a:spLocks noChangeArrowheads="1"/>
          </p:cNvSpPr>
          <p:nvPr/>
        </p:nvSpPr>
        <p:spPr bwMode="auto">
          <a:xfrm>
            <a:off x="3870325" y="3146425"/>
            <a:ext cx="11699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Char char="•"/>
            </a:pPr>
            <a:r>
              <a:rPr lang="en-US" sz="1500" i="1">
                <a:latin typeface="Arial" charset="0"/>
              </a:rPr>
              <a:t> Checkpoints</a:t>
            </a:r>
            <a:endParaRPr lang="en-US"/>
          </a:p>
        </p:txBody>
      </p:sp>
      <p:sp>
        <p:nvSpPr>
          <p:cNvPr id="17451" name="Freeform 54"/>
          <p:cNvSpPr>
            <a:spLocks noEditPoints="1"/>
          </p:cNvSpPr>
          <p:nvPr/>
        </p:nvSpPr>
        <p:spPr bwMode="auto">
          <a:xfrm>
            <a:off x="2406650" y="2625725"/>
            <a:ext cx="90488" cy="350838"/>
          </a:xfrm>
          <a:custGeom>
            <a:avLst/>
            <a:gdLst>
              <a:gd name="T0" fmla="*/ 23 w 57"/>
              <a:gd name="T1" fmla="*/ 174 h 221"/>
              <a:gd name="T2" fmla="*/ 23 w 57"/>
              <a:gd name="T3" fmla="*/ 0 h 221"/>
              <a:gd name="T4" fmla="*/ 34 w 57"/>
              <a:gd name="T5" fmla="*/ 0 h 221"/>
              <a:gd name="T6" fmla="*/ 34 w 57"/>
              <a:gd name="T7" fmla="*/ 174 h 221"/>
              <a:gd name="T8" fmla="*/ 23 w 57"/>
              <a:gd name="T9" fmla="*/ 174 h 221"/>
              <a:gd name="T10" fmla="*/ 57 w 57"/>
              <a:gd name="T11" fmla="*/ 169 h 221"/>
              <a:gd name="T12" fmla="*/ 29 w 57"/>
              <a:gd name="T13" fmla="*/ 221 h 221"/>
              <a:gd name="T14" fmla="*/ 0 w 57"/>
              <a:gd name="T15" fmla="*/ 169 h 221"/>
              <a:gd name="T16" fmla="*/ 57 w 57"/>
              <a:gd name="T17" fmla="*/ 169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221"/>
              <a:gd name="T29" fmla="*/ 57 w 57"/>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221">
                <a:moveTo>
                  <a:pt x="23" y="174"/>
                </a:moveTo>
                <a:lnTo>
                  <a:pt x="23" y="0"/>
                </a:lnTo>
                <a:lnTo>
                  <a:pt x="34" y="0"/>
                </a:lnTo>
                <a:lnTo>
                  <a:pt x="34" y="174"/>
                </a:lnTo>
                <a:lnTo>
                  <a:pt x="23" y="174"/>
                </a:lnTo>
                <a:close/>
                <a:moveTo>
                  <a:pt x="57" y="169"/>
                </a:moveTo>
                <a:lnTo>
                  <a:pt x="29" y="221"/>
                </a:lnTo>
                <a:lnTo>
                  <a:pt x="0" y="169"/>
                </a:lnTo>
                <a:lnTo>
                  <a:pt x="57" y="16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2" name="Freeform 55"/>
          <p:cNvSpPr>
            <a:spLocks noEditPoints="1"/>
          </p:cNvSpPr>
          <p:nvPr/>
        </p:nvSpPr>
        <p:spPr bwMode="auto">
          <a:xfrm>
            <a:off x="2406650" y="3513138"/>
            <a:ext cx="90488" cy="350837"/>
          </a:xfrm>
          <a:custGeom>
            <a:avLst/>
            <a:gdLst>
              <a:gd name="T0" fmla="*/ 23 w 57"/>
              <a:gd name="T1" fmla="*/ 174 h 221"/>
              <a:gd name="T2" fmla="*/ 23 w 57"/>
              <a:gd name="T3" fmla="*/ 0 h 221"/>
              <a:gd name="T4" fmla="*/ 34 w 57"/>
              <a:gd name="T5" fmla="*/ 0 h 221"/>
              <a:gd name="T6" fmla="*/ 34 w 57"/>
              <a:gd name="T7" fmla="*/ 174 h 221"/>
              <a:gd name="T8" fmla="*/ 23 w 57"/>
              <a:gd name="T9" fmla="*/ 174 h 221"/>
              <a:gd name="T10" fmla="*/ 57 w 57"/>
              <a:gd name="T11" fmla="*/ 169 h 221"/>
              <a:gd name="T12" fmla="*/ 29 w 57"/>
              <a:gd name="T13" fmla="*/ 221 h 221"/>
              <a:gd name="T14" fmla="*/ 0 w 57"/>
              <a:gd name="T15" fmla="*/ 169 h 221"/>
              <a:gd name="T16" fmla="*/ 57 w 57"/>
              <a:gd name="T17" fmla="*/ 169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221"/>
              <a:gd name="T29" fmla="*/ 57 w 57"/>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221">
                <a:moveTo>
                  <a:pt x="23" y="174"/>
                </a:moveTo>
                <a:lnTo>
                  <a:pt x="23" y="0"/>
                </a:lnTo>
                <a:lnTo>
                  <a:pt x="34" y="0"/>
                </a:lnTo>
                <a:lnTo>
                  <a:pt x="34" y="174"/>
                </a:lnTo>
                <a:lnTo>
                  <a:pt x="23" y="174"/>
                </a:lnTo>
                <a:close/>
                <a:moveTo>
                  <a:pt x="57" y="169"/>
                </a:moveTo>
                <a:lnTo>
                  <a:pt x="29" y="221"/>
                </a:lnTo>
                <a:lnTo>
                  <a:pt x="0" y="169"/>
                </a:lnTo>
                <a:lnTo>
                  <a:pt x="57" y="169"/>
                </a:lnTo>
                <a:close/>
              </a:path>
            </a:pathLst>
          </a:custGeom>
          <a:solidFill>
            <a:schemeClr val="tx1"/>
          </a:solidFill>
          <a:ln w="9525">
            <a:solidFill>
              <a:schemeClr val="tx1"/>
            </a:solidFill>
            <a:round/>
            <a:headEnd/>
            <a:tailEnd/>
          </a:ln>
        </p:spPr>
        <p:txBody>
          <a:bodyPr/>
          <a:lstStyle/>
          <a:p>
            <a:endParaRPr lang="en-US"/>
          </a:p>
        </p:txBody>
      </p:sp>
      <p:sp>
        <p:nvSpPr>
          <p:cNvPr id="17453" name="Freeform 56"/>
          <p:cNvSpPr>
            <a:spLocks noEditPoints="1"/>
          </p:cNvSpPr>
          <p:nvPr/>
        </p:nvSpPr>
        <p:spPr bwMode="auto">
          <a:xfrm>
            <a:off x="3462338" y="5105400"/>
            <a:ext cx="90487" cy="347663"/>
          </a:xfrm>
          <a:custGeom>
            <a:avLst/>
            <a:gdLst>
              <a:gd name="T0" fmla="*/ 23 w 57"/>
              <a:gd name="T1" fmla="*/ 172 h 219"/>
              <a:gd name="T2" fmla="*/ 23 w 57"/>
              <a:gd name="T3" fmla="*/ 0 h 219"/>
              <a:gd name="T4" fmla="*/ 36 w 57"/>
              <a:gd name="T5" fmla="*/ 0 h 219"/>
              <a:gd name="T6" fmla="*/ 36 w 57"/>
              <a:gd name="T7" fmla="*/ 172 h 219"/>
              <a:gd name="T8" fmla="*/ 23 w 57"/>
              <a:gd name="T9" fmla="*/ 172 h 219"/>
              <a:gd name="T10" fmla="*/ 57 w 57"/>
              <a:gd name="T11" fmla="*/ 167 h 219"/>
              <a:gd name="T12" fmla="*/ 28 w 57"/>
              <a:gd name="T13" fmla="*/ 219 h 219"/>
              <a:gd name="T14" fmla="*/ 0 w 57"/>
              <a:gd name="T15" fmla="*/ 167 h 219"/>
              <a:gd name="T16" fmla="*/ 57 w 57"/>
              <a:gd name="T17" fmla="*/ 167 h 2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219"/>
              <a:gd name="T29" fmla="*/ 57 w 57"/>
              <a:gd name="T30" fmla="*/ 219 h 2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219">
                <a:moveTo>
                  <a:pt x="23" y="172"/>
                </a:moveTo>
                <a:lnTo>
                  <a:pt x="23" y="0"/>
                </a:lnTo>
                <a:lnTo>
                  <a:pt x="36" y="0"/>
                </a:lnTo>
                <a:lnTo>
                  <a:pt x="36" y="172"/>
                </a:lnTo>
                <a:lnTo>
                  <a:pt x="23" y="172"/>
                </a:lnTo>
                <a:close/>
                <a:moveTo>
                  <a:pt x="57" y="167"/>
                </a:moveTo>
                <a:lnTo>
                  <a:pt x="28" y="219"/>
                </a:lnTo>
                <a:lnTo>
                  <a:pt x="0" y="167"/>
                </a:lnTo>
                <a:lnTo>
                  <a:pt x="57" y="16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4" name="Freeform 57"/>
          <p:cNvSpPr>
            <a:spLocks noEditPoints="1"/>
          </p:cNvSpPr>
          <p:nvPr/>
        </p:nvSpPr>
        <p:spPr bwMode="auto">
          <a:xfrm>
            <a:off x="3462338" y="5930900"/>
            <a:ext cx="90487" cy="346075"/>
          </a:xfrm>
          <a:custGeom>
            <a:avLst/>
            <a:gdLst>
              <a:gd name="T0" fmla="*/ 23 w 57"/>
              <a:gd name="T1" fmla="*/ 172 h 218"/>
              <a:gd name="T2" fmla="*/ 23 w 57"/>
              <a:gd name="T3" fmla="*/ 0 h 218"/>
              <a:gd name="T4" fmla="*/ 36 w 57"/>
              <a:gd name="T5" fmla="*/ 0 h 218"/>
              <a:gd name="T6" fmla="*/ 36 w 57"/>
              <a:gd name="T7" fmla="*/ 172 h 218"/>
              <a:gd name="T8" fmla="*/ 23 w 57"/>
              <a:gd name="T9" fmla="*/ 172 h 218"/>
              <a:gd name="T10" fmla="*/ 57 w 57"/>
              <a:gd name="T11" fmla="*/ 166 h 218"/>
              <a:gd name="T12" fmla="*/ 28 w 57"/>
              <a:gd name="T13" fmla="*/ 218 h 218"/>
              <a:gd name="T14" fmla="*/ 0 w 57"/>
              <a:gd name="T15" fmla="*/ 166 h 218"/>
              <a:gd name="T16" fmla="*/ 57 w 57"/>
              <a:gd name="T17" fmla="*/ 166 h 2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218"/>
              <a:gd name="T29" fmla="*/ 57 w 57"/>
              <a:gd name="T30" fmla="*/ 218 h 2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218">
                <a:moveTo>
                  <a:pt x="23" y="172"/>
                </a:moveTo>
                <a:lnTo>
                  <a:pt x="23" y="0"/>
                </a:lnTo>
                <a:lnTo>
                  <a:pt x="36" y="0"/>
                </a:lnTo>
                <a:lnTo>
                  <a:pt x="36" y="172"/>
                </a:lnTo>
                <a:lnTo>
                  <a:pt x="23" y="172"/>
                </a:lnTo>
                <a:close/>
                <a:moveTo>
                  <a:pt x="57" y="166"/>
                </a:moveTo>
                <a:lnTo>
                  <a:pt x="28" y="218"/>
                </a:lnTo>
                <a:lnTo>
                  <a:pt x="0" y="166"/>
                </a:lnTo>
                <a:lnTo>
                  <a:pt x="57" y="16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5" name="Freeform 58"/>
          <p:cNvSpPr>
            <a:spLocks noEditPoints="1"/>
          </p:cNvSpPr>
          <p:nvPr/>
        </p:nvSpPr>
        <p:spPr bwMode="auto">
          <a:xfrm>
            <a:off x="4521200" y="3513138"/>
            <a:ext cx="90488" cy="350837"/>
          </a:xfrm>
          <a:custGeom>
            <a:avLst/>
            <a:gdLst>
              <a:gd name="T0" fmla="*/ 23 w 57"/>
              <a:gd name="T1" fmla="*/ 174 h 221"/>
              <a:gd name="T2" fmla="*/ 23 w 57"/>
              <a:gd name="T3" fmla="*/ 0 h 221"/>
              <a:gd name="T4" fmla="*/ 34 w 57"/>
              <a:gd name="T5" fmla="*/ 0 h 221"/>
              <a:gd name="T6" fmla="*/ 34 w 57"/>
              <a:gd name="T7" fmla="*/ 174 h 221"/>
              <a:gd name="T8" fmla="*/ 23 w 57"/>
              <a:gd name="T9" fmla="*/ 174 h 221"/>
              <a:gd name="T10" fmla="*/ 57 w 57"/>
              <a:gd name="T11" fmla="*/ 169 h 221"/>
              <a:gd name="T12" fmla="*/ 28 w 57"/>
              <a:gd name="T13" fmla="*/ 221 h 221"/>
              <a:gd name="T14" fmla="*/ 0 w 57"/>
              <a:gd name="T15" fmla="*/ 169 h 221"/>
              <a:gd name="T16" fmla="*/ 57 w 57"/>
              <a:gd name="T17" fmla="*/ 169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221"/>
              <a:gd name="T29" fmla="*/ 57 w 57"/>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221">
                <a:moveTo>
                  <a:pt x="23" y="174"/>
                </a:moveTo>
                <a:lnTo>
                  <a:pt x="23" y="0"/>
                </a:lnTo>
                <a:lnTo>
                  <a:pt x="34" y="0"/>
                </a:lnTo>
                <a:lnTo>
                  <a:pt x="34" y="174"/>
                </a:lnTo>
                <a:lnTo>
                  <a:pt x="23" y="174"/>
                </a:lnTo>
                <a:close/>
                <a:moveTo>
                  <a:pt x="57" y="169"/>
                </a:moveTo>
                <a:lnTo>
                  <a:pt x="28" y="221"/>
                </a:lnTo>
                <a:lnTo>
                  <a:pt x="0" y="169"/>
                </a:lnTo>
                <a:lnTo>
                  <a:pt x="57" y="169"/>
                </a:lnTo>
                <a:close/>
              </a:path>
            </a:pathLst>
          </a:custGeom>
          <a:solidFill>
            <a:schemeClr val="tx1"/>
          </a:solidFill>
          <a:ln w="9525">
            <a:solidFill>
              <a:schemeClr val="tx1"/>
            </a:solidFill>
            <a:round/>
            <a:headEnd/>
            <a:tailEnd/>
          </a:ln>
        </p:spPr>
        <p:txBody>
          <a:bodyPr/>
          <a:lstStyle/>
          <a:p>
            <a:endParaRPr lang="en-US"/>
          </a:p>
        </p:txBody>
      </p:sp>
      <p:sp>
        <p:nvSpPr>
          <p:cNvPr id="17456" name="Rectangle 59"/>
          <p:cNvSpPr>
            <a:spLocks noChangeArrowheads="1"/>
          </p:cNvSpPr>
          <p:nvPr/>
        </p:nvSpPr>
        <p:spPr bwMode="auto">
          <a:xfrm>
            <a:off x="2038350" y="3868738"/>
            <a:ext cx="827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DUI news</a:t>
            </a:r>
            <a:endParaRPr lang="en-US"/>
          </a:p>
        </p:txBody>
      </p:sp>
      <p:sp>
        <p:nvSpPr>
          <p:cNvPr id="17457" name="Rectangle 60"/>
          <p:cNvSpPr>
            <a:spLocks noChangeArrowheads="1"/>
          </p:cNvSpPr>
          <p:nvPr/>
        </p:nvSpPr>
        <p:spPr bwMode="auto">
          <a:xfrm>
            <a:off x="2058988" y="4083050"/>
            <a:ext cx="7858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coverage</a:t>
            </a:r>
            <a:endParaRPr lang="en-US"/>
          </a:p>
        </p:txBody>
      </p:sp>
      <p:sp>
        <p:nvSpPr>
          <p:cNvPr id="17458" name="Rectangle 61"/>
          <p:cNvSpPr>
            <a:spLocks noChangeArrowheads="1"/>
          </p:cNvSpPr>
          <p:nvPr/>
        </p:nvSpPr>
        <p:spPr bwMode="auto">
          <a:xfrm>
            <a:off x="2903538" y="4689475"/>
            <a:ext cx="11985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Perceived risk</a:t>
            </a:r>
            <a:endParaRPr lang="en-US"/>
          </a:p>
        </p:txBody>
      </p:sp>
      <p:sp>
        <p:nvSpPr>
          <p:cNvPr id="17459" name="Rectangle 62"/>
          <p:cNvSpPr>
            <a:spLocks noChangeArrowheads="1"/>
          </p:cNvSpPr>
          <p:nvPr/>
        </p:nvSpPr>
        <p:spPr bwMode="auto">
          <a:xfrm>
            <a:off x="3151188" y="4899025"/>
            <a:ext cx="698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of arrest</a:t>
            </a:r>
            <a:endParaRPr lang="en-US"/>
          </a:p>
        </p:txBody>
      </p:sp>
      <p:sp>
        <p:nvSpPr>
          <p:cNvPr id="17460" name="Rectangle 63"/>
          <p:cNvSpPr>
            <a:spLocks noChangeArrowheads="1"/>
          </p:cNvSpPr>
          <p:nvPr/>
        </p:nvSpPr>
        <p:spPr bwMode="auto">
          <a:xfrm>
            <a:off x="3168650" y="5502275"/>
            <a:ext cx="7016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Drinking</a:t>
            </a:r>
            <a:endParaRPr lang="en-US"/>
          </a:p>
        </p:txBody>
      </p:sp>
      <p:sp>
        <p:nvSpPr>
          <p:cNvPr id="17461" name="Rectangle 64"/>
          <p:cNvSpPr>
            <a:spLocks noChangeArrowheads="1"/>
          </p:cNvSpPr>
          <p:nvPr/>
        </p:nvSpPr>
        <p:spPr bwMode="auto">
          <a:xfrm>
            <a:off x="3052763" y="5713413"/>
            <a:ext cx="9350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and driving</a:t>
            </a:r>
            <a:endParaRPr lang="en-US"/>
          </a:p>
        </p:txBody>
      </p:sp>
      <p:sp>
        <p:nvSpPr>
          <p:cNvPr id="17462" name="Rectangle 65"/>
          <p:cNvSpPr>
            <a:spLocks noChangeArrowheads="1"/>
          </p:cNvSpPr>
          <p:nvPr/>
        </p:nvSpPr>
        <p:spPr bwMode="auto">
          <a:xfrm>
            <a:off x="2824163" y="6327775"/>
            <a:ext cx="13922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Alcohol-involved</a:t>
            </a:r>
            <a:endParaRPr lang="en-US"/>
          </a:p>
        </p:txBody>
      </p:sp>
      <p:sp>
        <p:nvSpPr>
          <p:cNvPr id="17463" name="Rectangle 66"/>
          <p:cNvSpPr>
            <a:spLocks noChangeArrowheads="1"/>
          </p:cNvSpPr>
          <p:nvPr/>
        </p:nvSpPr>
        <p:spPr bwMode="auto">
          <a:xfrm>
            <a:off x="2927350" y="6537325"/>
            <a:ext cx="11858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traffic crashes</a:t>
            </a:r>
            <a:endParaRPr lang="en-US"/>
          </a:p>
        </p:txBody>
      </p:sp>
      <p:sp>
        <p:nvSpPr>
          <p:cNvPr id="17464" name="Rectangle 67"/>
          <p:cNvSpPr>
            <a:spLocks noChangeArrowheads="1"/>
          </p:cNvSpPr>
          <p:nvPr/>
        </p:nvSpPr>
        <p:spPr bwMode="auto">
          <a:xfrm>
            <a:off x="5835650" y="2620963"/>
            <a:ext cx="552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latin typeface="Arial" charset="0"/>
              </a:rPr>
              <a:t>Project</a:t>
            </a:r>
            <a:endParaRPr lang="en-US"/>
          </a:p>
        </p:txBody>
      </p:sp>
      <p:sp>
        <p:nvSpPr>
          <p:cNvPr id="17465" name="Rectangle 68"/>
          <p:cNvSpPr>
            <a:spLocks noChangeArrowheads="1"/>
          </p:cNvSpPr>
          <p:nvPr/>
        </p:nvSpPr>
        <p:spPr bwMode="auto">
          <a:xfrm>
            <a:off x="5873750" y="2811463"/>
            <a:ext cx="4730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latin typeface="Arial" charset="0"/>
              </a:rPr>
              <a:t>inputs</a:t>
            </a:r>
            <a:endParaRPr lang="en-US"/>
          </a:p>
        </p:txBody>
      </p:sp>
      <p:sp>
        <p:nvSpPr>
          <p:cNvPr id="17466" name="Rectangle 69"/>
          <p:cNvSpPr>
            <a:spLocks noChangeArrowheads="1"/>
          </p:cNvSpPr>
          <p:nvPr/>
        </p:nvSpPr>
        <p:spPr bwMode="auto">
          <a:xfrm>
            <a:off x="5667375" y="3908425"/>
            <a:ext cx="8969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latin typeface="Arial" charset="0"/>
              </a:rPr>
              <a:t>Community</a:t>
            </a:r>
            <a:endParaRPr lang="en-US"/>
          </a:p>
        </p:txBody>
      </p:sp>
      <p:sp>
        <p:nvSpPr>
          <p:cNvPr id="17467" name="Rectangle 70"/>
          <p:cNvSpPr>
            <a:spLocks noChangeArrowheads="1"/>
          </p:cNvSpPr>
          <p:nvPr/>
        </p:nvSpPr>
        <p:spPr bwMode="auto">
          <a:xfrm>
            <a:off x="5819775" y="4102100"/>
            <a:ext cx="5810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latin typeface="Arial" charset="0"/>
              </a:rPr>
              <a:t>outputs</a:t>
            </a:r>
            <a:endParaRPr lang="en-US"/>
          </a:p>
        </p:txBody>
      </p:sp>
      <p:sp>
        <p:nvSpPr>
          <p:cNvPr id="17468" name="Rectangle 71"/>
          <p:cNvSpPr>
            <a:spLocks noChangeArrowheads="1"/>
          </p:cNvSpPr>
          <p:nvPr/>
        </p:nvSpPr>
        <p:spPr bwMode="auto">
          <a:xfrm>
            <a:off x="5626100" y="5208588"/>
            <a:ext cx="9842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latin typeface="Arial" charset="0"/>
              </a:rPr>
              <a:t>Intermediate</a:t>
            </a:r>
            <a:endParaRPr lang="en-US"/>
          </a:p>
        </p:txBody>
      </p:sp>
      <p:sp>
        <p:nvSpPr>
          <p:cNvPr id="17469" name="Rectangle 72"/>
          <p:cNvSpPr>
            <a:spLocks noChangeArrowheads="1"/>
          </p:cNvSpPr>
          <p:nvPr/>
        </p:nvSpPr>
        <p:spPr bwMode="auto">
          <a:xfrm>
            <a:off x="5762625" y="5402263"/>
            <a:ext cx="7096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latin typeface="Arial" charset="0"/>
              </a:rPr>
              <a:t>variables</a:t>
            </a:r>
            <a:endParaRPr lang="en-US"/>
          </a:p>
        </p:txBody>
      </p:sp>
      <p:sp>
        <p:nvSpPr>
          <p:cNvPr id="17470" name="Rectangle 73"/>
          <p:cNvSpPr>
            <a:spLocks noChangeArrowheads="1"/>
          </p:cNvSpPr>
          <p:nvPr/>
        </p:nvSpPr>
        <p:spPr bwMode="auto">
          <a:xfrm>
            <a:off x="5889625" y="6405563"/>
            <a:ext cx="4445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latin typeface="Arial" charset="0"/>
              </a:rPr>
              <a:t>Distal</a:t>
            </a:r>
            <a:endParaRPr lang="en-US"/>
          </a:p>
        </p:txBody>
      </p:sp>
      <p:sp>
        <p:nvSpPr>
          <p:cNvPr id="17471" name="Rectangle 74"/>
          <p:cNvSpPr>
            <a:spLocks noChangeArrowheads="1"/>
          </p:cNvSpPr>
          <p:nvPr/>
        </p:nvSpPr>
        <p:spPr bwMode="auto">
          <a:xfrm>
            <a:off x="5773738" y="6599238"/>
            <a:ext cx="679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latin typeface="Arial" charset="0"/>
              </a:rPr>
              <a:t>outcome</a:t>
            </a:r>
            <a:endParaRPr lang="en-US"/>
          </a:p>
        </p:txBody>
      </p:sp>
      <p:sp>
        <p:nvSpPr>
          <p:cNvPr id="17472" name="Rectangle 75"/>
          <p:cNvSpPr>
            <a:spLocks noChangeArrowheads="1"/>
          </p:cNvSpPr>
          <p:nvPr/>
        </p:nvSpPr>
        <p:spPr bwMode="auto">
          <a:xfrm>
            <a:off x="4397375" y="3868738"/>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DUI </a:t>
            </a:r>
            <a:endParaRPr lang="en-US"/>
          </a:p>
        </p:txBody>
      </p:sp>
      <p:sp>
        <p:nvSpPr>
          <p:cNvPr id="17473" name="Rectangle 76"/>
          <p:cNvSpPr>
            <a:spLocks noChangeArrowheads="1"/>
          </p:cNvSpPr>
          <p:nvPr/>
        </p:nvSpPr>
        <p:spPr bwMode="auto">
          <a:xfrm>
            <a:off x="4032250" y="4083050"/>
            <a:ext cx="1060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latin typeface="Arial" charset="0"/>
              </a:rPr>
              <a:t>enforcement</a:t>
            </a:r>
            <a:endParaRPr lang="en-US"/>
          </a:p>
        </p:txBody>
      </p:sp>
      <p:sp>
        <p:nvSpPr>
          <p:cNvPr id="17474" name="Freeform 77"/>
          <p:cNvSpPr>
            <a:spLocks noEditPoints="1"/>
          </p:cNvSpPr>
          <p:nvPr/>
        </p:nvSpPr>
        <p:spPr bwMode="auto">
          <a:xfrm>
            <a:off x="4114800" y="4279900"/>
            <a:ext cx="434975" cy="438150"/>
          </a:xfrm>
          <a:custGeom>
            <a:avLst/>
            <a:gdLst>
              <a:gd name="T0" fmla="*/ 29 w 274"/>
              <a:gd name="T1" fmla="*/ 239 h 276"/>
              <a:gd name="T2" fmla="*/ 266 w 274"/>
              <a:gd name="T3" fmla="*/ 0 h 276"/>
              <a:gd name="T4" fmla="*/ 274 w 274"/>
              <a:gd name="T5" fmla="*/ 8 h 276"/>
              <a:gd name="T6" fmla="*/ 37 w 274"/>
              <a:gd name="T7" fmla="*/ 247 h 276"/>
              <a:gd name="T8" fmla="*/ 29 w 274"/>
              <a:gd name="T9" fmla="*/ 239 h 276"/>
              <a:gd name="T10" fmla="*/ 55 w 274"/>
              <a:gd name="T11" fmla="*/ 260 h 276"/>
              <a:gd name="T12" fmla="*/ 0 w 274"/>
              <a:gd name="T13" fmla="*/ 276 h 276"/>
              <a:gd name="T14" fmla="*/ 16 w 274"/>
              <a:gd name="T15" fmla="*/ 219 h 276"/>
              <a:gd name="T16" fmla="*/ 55 w 274"/>
              <a:gd name="T17" fmla="*/ 260 h 2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4"/>
              <a:gd name="T28" fmla="*/ 0 h 276"/>
              <a:gd name="T29" fmla="*/ 274 w 274"/>
              <a:gd name="T30" fmla="*/ 276 h 27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4" h="276">
                <a:moveTo>
                  <a:pt x="29" y="239"/>
                </a:moveTo>
                <a:lnTo>
                  <a:pt x="266" y="0"/>
                </a:lnTo>
                <a:lnTo>
                  <a:pt x="274" y="8"/>
                </a:lnTo>
                <a:lnTo>
                  <a:pt x="37" y="247"/>
                </a:lnTo>
                <a:lnTo>
                  <a:pt x="29" y="239"/>
                </a:lnTo>
                <a:close/>
                <a:moveTo>
                  <a:pt x="55" y="260"/>
                </a:moveTo>
                <a:lnTo>
                  <a:pt x="0" y="276"/>
                </a:lnTo>
                <a:lnTo>
                  <a:pt x="16" y="219"/>
                </a:lnTo>
                <a:lnTo>
                  <a:pt x="55" y="260"/>
                </a:lnTo>
                <a:close/>
              </a:path>
            </a:pathLst>
          </a:custGeom>
          <a:solidFill>
            <a:srgbClr val="1F1A17"/>
          </a:solidFill>
          <a:ln w="9525">
            <a:solidFill>
              <a:schemeClr val="tx1"/>
            </a:solidFill>
            <a:round/>
            <a:headEnd/>
            <a:tailEnd/>
          </a:ln>
        </p:spPr>
        <p:txBody>
          <a:bodyPr/>
          <a:lstStyle/>
          <a:p>
            <a:endParaRPr lang="en-US"/>
          </a:p>
        </p:txBody>
      </p:sp>
      <p:sp>
        <p:nvSpPr>
          <p:cNvPr id="17475" name="Freeform 78"/>
          <p:cNvSpPr>
            <a:spLocks noEditPoints="1"/>
          </p:cNvSpPr>
          <p:nvPr/>
        </p:nvSpPr>
        <p:spPr bwMode="auto">
          <a:xfrm>
            <a:off x="4114800" y="4279900"/>
            <a:ext cx="434975" cy="438150"/>
          </a:xfrm>
          <a:custGeom>
            <a:avLst/>
            <a:gdLst>
              <a:gd name="T0" fmla="*/ 29 w 274"/>
              <a:gd name="T1" fmla="*/ 239 h 276"/>
              <a:gd name="T2" fmla="*/ 266 w 274"/>
              <a:gd name="T3" fmla="*/ 0 h 276"/>
              <a:gd name="T4" fmla="*/ 274 w 274"/>
              <a:gd name="T5" fmla="*/ 8 h 276"/>
              <a:gd name="T6" fmla="*/ 37 w 274"/>
              <a:gd name="T7" fmla="*/ 247 h 276"/>
              <a:gd name="T8" fmla="*/ 29 w 274"/>
              <a:gd name="T9" fmla="*/ 239 h 276"/>
              <a:gd name="T10" fmla="*/ 55 w 274"/>
              <a:gd name="T11" fmla="*/ 260 h 276"/>
              <a:gd name="T12" fmla="*/ 0 w 274"/>
              <a:gd name="T13" fmla="*/ 276 h 276"/>
              <a:gd name="T14" fmla="*/ 16 w 274"/>
              <a:gd name="T15" fmla="*/ 219 h 276"/>
              <a:gd name="T16" fmla="*/ 55 w 274"/>
              <a:gd name="T17" fmla="*/ 260 h 2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4"/>
              <a:gd name="T28" fmla="*/ 0 h 276"/>
              <a:gd name="T29" fmla="*/ 274 w 274"/>
              <a:gd name="T30" fmla="*/ 276 h 27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4" h="276">
                <a:moveTo>
                  <a:pt x="29" y="239"/>
                </a:moveTo>
                <a:lnTo>
                  <a:pt x="266" y="0"/>
                </a:lnTo>
                <a:lnTo>
                  <a:pt x="274" y="8"/>
                </a:lnTo>
                <a:lnTo>
                  <a:pt x="37" y="247"/>
                </a:lnTo>
                <a:lnTo>
                  <a:pt x="29" y="239"/>
                </a:lnTo>
                <a:close/>
                <a:moveTo>
                  <a:pt x="55" y="260"/>
                </a:moveTo>
                <a:lnTo>
                  <a:pt x="0" y="276"/>
                </a:lnTo>
                <a:lnTo>
                  <a:pt x="16" y="219"/>
                </a:lnTo>
                <a:lnTo>
                  <a:pt x="55" y="260"/>
                </a:lnTo>
                <a:close/>
              </a:path>
            </a:pathLst>
          </a:custGeom>
          <a:solidFill>
            <a:srgbClr val="1F1A17"/>
          </a:solidFill>
          <a:ln w="9525">
            <a:solidFill>
              <a:schemeClr val="tx1"/>
            </a:solidFill>
            <a:round/>
            <a:headEnd/>
            <a:tailEnd/>
          </a:ln>
        </p:spPr>
        <p:txBody>
          <a:bodyPr/>
          <a:lstStyle/>
          <a:p>
            <a:endParaRPr lang="en-US"/>
          </a:p>
        </p:txBody>
      </p:sp>
      <p:sp>
        <p:nvSpPr>
          <p:cNvPr id="17476" name="Freeform 79"/>
          <p:cNvSpPr>
            <a:spLocks noEditPoints="1"/>
          </p:cNvSpPr>
          <p:nvPr/>
        </p:nvSpPr>
        <p:spPr bwMode="auto">
          <a:xfrm>
            <a:off x="4114800" y="4279900"/>
            <a:ext cx="434975" cy="438150"/>
          </a:xfrm>
          <a:custGeom>
            <a:avLst/>
            <a:gdLst>
              <a:gd name="T0" fmla="*/ 29 w 274"/>
              <a:gd name="T1" fmla="*/ 239 h 276"/>
              <a:gd name="T2" fmla="*/ 266 w 274"/>
              <a:gd name="T3" fmla="*/ 0 h 276"/>
              <a:gd name="T4" fmla="*/ 274 w 274"/>
              <a:gd name="T5" fmla="*/ 8 h 276"/>
              <a:gd name="T6" fmla="*/ 37 w 274"/>
              <a:gd name="T7" fmla="*/ 247 h 276"/>
              <a:gd name="T8" fmla="*/ 29 w 274"/>
              <a:gd name="T9" fmla="*/ 239 h 276"/>
              <a:gd name="T10" fmla="*/ 55 w 274"/>
              <a:gd name="T11" fmla="*/ 260 h 276"/>
              <a:gd name="T12" fmla="*/ 0 w 274"/>
              <a:gd name="T13" fmla="*/ 276 h 276"/>
              <a:gd name="T14" fmla="*/ 16 w 274"/>
              <a:gd name="T15" fmla="*/ 219 h 276"/>
              <a:gd name="T16" fmla="*/ 55 w 274"/>
              <a:gd name="T17" fmla="*/ 260 h 2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4"/>
              <a:gd name="T28" fmla="*/ 0 h 276"/>
              <a:gd name="T29" fmla="*/ 274 w 274"/>
              <a:gd name="T30" fmla="*/ 276 h 27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4" h="276">
                <a:moveTo>
                  <a:pt x="29" y="239"/>
                </a:moveTo>
                <a:lnTo>
                  <a:pt x="266" y="0"/>
                </a:lnTo>
                <a:lnTo>
                  <a:pt x="274" y="8"/>
                </a:lnTo>
                <a:lnTo>
                  <a:pt x="37" y="247"/>
                </a:lnTo>
                <a:lnTo>
                  <a:pt x="29" y="239"/>
                </a:lnTo>
                <a:close/>
                <a:moveTo>
                  <a:pt x="55" y="260"/>
                </a:moveTo>
                <a:lnTo>
                  <a:pt x="0" y="276"/>
                </a:lnTo>
                <a:lnTo>
                  <a:pt x="16" y="219"/>
                </a:lnTo>
                <a:lnTo>
                  <a:pt x="55" y="260"/>
                </a:lnTo>
                <a:close/>
              </a:path>
            </a:pathLst>
          </a:custGeom>
          <a:solidFill>
            <a:schemeClr val="tx1"/>
          </a:solidFill>
          <a:ln w="9525">
            <a:solidFill>
              <a:schemeClr val="tx1"/>
            </a:solidFill>
            <a:round/>
            <a:headEnd/>
            <a:tailEnd/>
          </a:ln>
        </p:spPr>
        <p:txBody>
          <a:bodyPr/>
          <a:lstStyle/>
          <a:p>
            <a:endParaRPr lang="en-US"/>
          </a:p>
        </p:txBody>
      </p:sp>
      <p:sp>
        <p:nvSpPr>
          <p:cNvPr id="17477" name="Freeform 80"/>
          <p:cNvSpPr>
            <a:spLocks noEditPoints="1"/>
          </p:cNvSpPr>
          <p:nvPr/>
        </p:nvSpPr>
        <p:spPr bwMode="auto">
          <a:xfrm>
            <a:off x="2452688" y="4279900"/>
            <a:ext cx="438150" cy="438150"/>
          </a:xfrm>
          <a:custGeom>
            <a:avLst/>
            <a:gdLst>
              <a:gd name="T0" fmla="*/ 237 w 276"/>
              <a:gd name="T1" fmla="*/ 247 h 276"/>
              <a:gd name="T2" fmla="*/ 0 w 276"/>
              <a:gd name="T3" fmla="*/ 8 h 276"/>
              <a:gd name="T4" fmla="*/ 8 w 276"/>
              <a:gd name="T5" fmla="*/ 0 h 276"/>
              <a:gd name="T6" fmla="*/ 245 w 276"/>
              <a:gd name="T7" fmla="*/ 239 h 276"/>
              <a:gd name="T8" fmla="*/ 237 w 276"/>
              <a:gd name="T9" fmla="*/ 247 h 276"/>
              <a:gd name="T10" fmla="*/ 258 w 276"/>
              <a:gd name="T11" fmla="*/ 219 h 276"/>
              <a:gd name="T12" fmla="*/ 276 w 276"/>
              <a:gd name="T13" fmla="*/ 276 h 276"/>
              <a:gd name="T14" fmla="*/ 219 w 276"/>
              <a:gd name="T15" fmla="*/ 260 h 276"/>
              <a:gd name="T16" fmla="*/ 258 w 276"/>
              <a:gd name="T17" fmla="*/ 219 h 2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6"/>
              <a:gd name="T28" fmla="*/ 0 h 276"/>
              <a:gd name="T29" fmla="*/ 276 w 276"/>
              <a:gd name="T30" fmla="*/ 276 h 27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6" h="276">
                <a:moveTo>
                  <a:pt x="237" y="247"/>
                </a:moveTo>
                <a:lnTo>
                  <a:pt x="0" y="8"/>
                </a:lnTo>
                <a:lnTo>
                  <a:pt x="8" y="0"/>
                </a:lnTo>
                <a:lnTo>
                  <a:pt x="245" y="239"/>
                </a:lnTo>
                <a:lnTo>
                  <a:pt x="237" y="247"/>
                </a:lnTo>
                <a:close/>
                <a:moveTo>
                  <a:pt x="258" y="219"/>
                </a:moveTo>
                <a:lnTo>
                  <a:pt x="276" y="276"/>
                </a:lnTo>
                <a:lnTo>
                  <a:pt x="219" y="260"/>
                </a:lnTo>
                <a:lnTo>
                  <a:pt x="258" y="219"/>
                </a:lnTo>
                <a:close/>
              </a:path>
            </a:pathLst>
          </a:custGeom>
          <a:solidFill>
            <a:schemeClr val="tx1"/>
          </a:solidFill>
          <a:ln w="9525">
            <a:solidFill>
              <a:schemeClr val="tx1"/>
            </a:solidFill>
            <a:round/>
            <a:headEnd/>
            <a:tailEnd/>
          </a:ln>
        </p:spPr>
        <p:txBody>
          <a:bodyPr/>
          <a:lstStyle/>
          <a:p>
            <a:endParaRPr lang="en-US"/>
          </a:p>
        </p:txBody>
      </p:sp>
      <p:sp>
        <p:nvSpPr>
          <p:cNvPr id="17478" name="Text Box 81"/>
          <p:cNvSpPr txBox="1">
            <a:spLocks noChangeArrowheads="1"/>
          </p:cNvSpPr>
          <p:nvPr/>
        </p:nvSpPr>
        <p:spPr bwMode="auto">
          <a:xfrm>
            <a:off x="7254875" y="6480175"/>
            <a:ext cx="17557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fr-FR" sz="1200"/>
              <a:t>Source: Voas, 1997</a:t>
            </a:r>
            <a:r>
              <a:rPr lang="en-US" sz="1200"/>
              <a:t> </a:t>
            </a:r>
          </a:p>
        </p:txBody>
      </p:sp>
    </p:spTree>
    <p:extLst>
      <p:ext uri="{BB962C8B-B14F-4D97-AF65-F5344CB8AC3E}">
        <p14:creationId xmlns:p14="http://schemas.microsoft.com/office/powerpoint/2010/main" val="2567631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04800" y="3200400"/>
            <a:ext cx="1676400" cy="1371600"/>
          </a:xfrm>
          <a:prstGeom prst="rect">
            <a:avLst/>
          </a:prstGeom>
          <a:solidFill>
            <a:srgbClr val="339966"/>
          </a:solidFill>
          <a:ln w="12700">
            <a:solidFill>
              <a:schemeClr val="tx1"/>
            </a:solidFill>
            <a:miter lim="800000"/>
            <a:headEnd/>
            <a:tailEnd/>
          </a:ln>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2000" b="1">
                <a:latin typeface="Verdana" pitchFamily="34" charset="0"/>
                <a:cs typeface="Arial" charset="0"/>
              </a:rPr>
              <a:t>Alcohol-related crash fatalities</a:t>
            </a:r>
          </a:p>
          <a:p>
            <a:pPr>
              <a:spcBef>
                <a:spcPct val="50000"/>
              </a:spcBef>
            </a:pPr>
            <a:endParaRPr lang="en-US" sz="2000" b="1">
              <a:solidFill>
                <a:schemeClr val="bg1"/>
              </a:solidFill>
              <a:latin typeface="Verdana" pitchFamily="34" charset="0"/>
              <a:cs typeface="Arial" charset="0"/>
            </a:endParaRPr>
          </a:p>
          <a:p>
            <a:pPr>
              <a:spcBef>
                <a:spcPct val="50000"/>
              </a:spcBef>
            </a:pPr>
            <a:endParaRPr lang="en-US" sz="1800" b="1">
              <a:solidFill>
                <a:schemeClr val="bg1"/>
              </a:solidFill>
              <a:latin typeface="Verdana" pitchFamily="34" charset="0"/>
              <a:cs typeface="Arial" charset="0"/>
            </a:endParaRPr>
          </a:p>
          <a:p>
            <a:pPr>
              <a:spcBef>
                <a:spcPct val="50000"/>
              </a:spcBef>
            </a:pPr>
            <a:endParaRPr lang="en-US" sz="1800" b="1">
              <a:solidFill>
                <a:schemeClr val="bg1"/>
              </a:solidFill>
              <a:latin typeface="Verdana" pitchFamily="34" charset="0"/>
              <a:cs typeface="Arial" charset="0"/>
            </a:endParaRPr>
          </a:p>
          <a:p>
            <a:pPr>
              <a:spcBef>
                <a:spcPct val="50000"/>
              </a:spcBef>
            </a:pPr>
            <a:endParaRPr lang="en-US" sz="1200" b="1">
              <a:solidFill>
                <a:schemeClr val="bg1"/>
              </a:solidFill>
              <a:latin typeface="Verdana" pitchFamily="34" charset="0"/>
              <a:cs typeface="Arial" charset="0"/>
            </a:endParaRPr>
          </a:p>
        </p:txBody>
      </p:sp>
      <p:sp>
        <p:nvSpPr>
          <p:cNvPr id="496643" name="Rectangle 3"/>
          <p:cNvSpPr>
            <a:spLocks noChangeArrowheads="1"/>
          </p:cNvSpPr>
          <p:nvPr/>
        </p:nvSpPr>
        <p:spPr bwMode="auto">
          <a:xfrm>
            <a:off x="152400" y="0"/>
            <a:ext cx="9144000" cy="636588"/>
          </a:xfrm>
          <a:prstGeom prst="rect">
            <a:avLst/>
          </a:prstGeom>
          <a:noFill/>
          <a:ln w="9525">
            <a:noFill/>
            <a:miter lim="800000"/>
            <a:headEnd/>
            <a:tailEnd/>
          </a:ln>
          <a:effectLst/>
        </p:spPr>
        <p:txBody>
          <a:bodyPr/>
          <a:lstStyle/>
          <a:p>
            <a:pPr>
              <a:defRPr/>
            </a:pPr>
            <a:r>
              <a:rPr lang="en-US" sz="2000" b="1">
                <a:solidFill>
                  <a:schemeClr val="tx2"/>
                </a:solidFill>
                <a:effectLst>
                  <a:outerShdw blurRad="38100" dist="38100" dir="2700000" algn="tl">
                    <a:srgbClr val="000000"/>
                  </a:outerShdw>
                </a:effectLst>
                <a:latin typeface="Arial" charset="0"/>
              </a:rPr>
              <a:t>Ex: Logic Model for Alcohol-Related MVC, All Age</a:t>
            </a:r>
          </a:p>
        </p:txBody>
      </p:sp>
      <p:sp>
        <p:nvSpPr>
          <p:cNvPr id="30724" name="Text Box 4"/>
          <p:cNvSpPr txBox="1">
            <a:spLocks noChangeArrowheads="1"/>
          </p:cNvSpPr>
          <p:nvPr/>
        </p:nvSpPr>
        <p:spPr bwMode="auto">
          <a:xfrm>
            <a:off x="6016625" y="3505200"/>
            <a:ext cx="1828800" cy="776288"/>
          </a:xfrm>
          <a:prstGeom prst="rect">
            <a:avLst/>
          </a:prstGeom>
          <a:solidFill>
            <a:srgbClr val="CC3300"/>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Binge Drinking</a:t>
            </a:r>
          </a:p>
        </p:txBody>
      </p:sp>
      <p:sp>
        <p:nvSpPr>
          <p:cNvPr id="30725" name="Text Box 5"/>
          <p:cNvSpPr txBox="1">
            <a:spLocks noChangeAspect="1" noChangeArrowheads="1"/>
          </p:cNvSpPr>
          <p:nvPr/>
        </p:nvSpPr>
        <p:spPr bwMode="auto">
          <a:xfrm>
            <a:off x="228600" y="609600"/>
            <a:ext cx="1600200" cy="762000"/>
          </a:xfrm>
          <a:prstGeom prst="rect">
            <a:avLst/>
          </a:prstGeom>
          <a:solidFill>
            <a:srgbClr val="339966"/>
          </a:solidFill>
          <a:ln w="381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US" sz="1300" b="1">
                <a:solidFill>
                  <a:srgbClr val="EAEAEA"/>
                </a:solidFill>
                <a:latin typeface="Verdana" pitchFamily="34" charset="0"/>
                <a:cs typeface="Arial" charset="0"/>
              </a:rPr>
              <a:t>Substance-Related Consequences</a:t>
            </a:r>
          </a:p>
        </p:txBody>
      </p:sp>
      <p:sp>
        <p:nvSpPr>
          <p:cNvPr id="30726" name="Text Box 6"/>
          <p:cNvSpPr txBox="1">
            <a:spLocks noChangeAspect="1" noChangeArrowheads="1"/>
          </p:cNvSpPr>
          <p:nvPr/>
        </p:nvSpPr>
        <p:spPr bwMode="auto">
          <a:xfrm>
            <a:off x="3429000" y="609600"/>
            <a:ext cx="1447800" cy="758825"/>
          </a:xfrm>
          <a:prstGeom prst="rect">
            <a:avLst/>
          </a:prstGeom>
          <a:solidFill>
            <a:srgbClr val="CC3300"/>
          </a:solidFill>
          <a:ln w="381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en-US" sz="1400" b="1">
                <a:solidFill>
                  <a:srgbClr val="EAEAEA"/>
                </a:solidFill>
                <a:latin typeface="Verdana" pitchFamily="34" charset="0"/>
                <a:cs typeface="Arial" charset="0"/>
              </a:rPr>
              <a:t>Substance</a:t>
            </a:r>
          </a:p>
          <a:p>
            <a:pPr eaLnBrk="1" hangingPunct="1"/>
            <a:r>
              <a:rPr lang="en-US" sz="1400" b="1">
                <a:solidFill>
                  <a:srgbClr val="EAEAEA"/>
                </a:solidFill>
                <a:latin typeface="Verdana" pitchFamily="34" charset="0"/>
                <a:cs typeface="Arial" charset="0"/>
              </a:rPr>
              <a:t>Use</a:t>
            </a:r>
          </a:p>
        </p:txBody>
      </p:sp>
      <p:sp>
        <p:nvSpPr>
          <p:cNvPr id="30727" name="AutoShape 7"/>
          <p:cNvSpPr>
            <a:spLocks noChangeArrowheads="1"/>
          </p:cNvSpPr>
          <p:nvPr/>
        </p:nvSpPr>
        <p:spPr bwMode="auto">
          <a:xfrm>
            <a:off x="2514600" y="762000"/>
            <a:ext cx="304800" cy="457200"/>
          </a:xfrm>
          <a:prstGeom prst="leftRightArrow">
            <a:avLst>
              <a:gd name="adj1" fmla="val 50000"/>
              <a:gd name="adj2" fmla="val 24074"/>
            </a:avLst>
          </a:prstGeom>
          <a:solidFill>
            <a:srgbClr val="000000"/>
          </a:solidFill>
          <a:ln w="12700" cap="sq">
            <a:solidFill>
              <a:schemeClr val="tx1"/>
            </a:solidFill>
            <a:miter lim="800000"/>
            <a:headEnd type="none" w="sm" len="sm"/>
            <a:tailEnd type="none" w="sm" len="sm"/>
          </a:ln>
        </p:spPr>
        <p:txBody>
          <a:bodyPr wrap="none" anchor="ctr"/>
          <a:lstStyle/>
          <a:p>
            <a:endParaRPr lang="en-US"/>
          </a:p>
        </p:txBody>
      </p:sp>
      <p:sp>
        <p:nvSpPr>
          <p:cNvPr id="30728" name="Line 8"/>
          <p:cNvSpPr>
            <a:spLocks noChangeShapeType="1"/>
          </p:cNvSpPr>
          <p:nvPr/>
        </p:nvSpPr>
        <p:spPr bwMode="auto">
          <a:xfrm>
            <a:off x="228600" y="1524000"/>
            <a:ext cx="9144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29" name="AutoShape 9"/>
          <p:cNvSpPr>
            <a:spLocks noChangeArrowheads="1"/>
          </p:cNvSpPr>
          <p:nvPr/>
        </p:nvSpPr>
        <p:spPr bwMode="auto">
          <a:xfrm>
            <a:off x="4648200" y="3586163"/>
            <a:ext cx="1066800" cy="485775"/>
          </a:xfrm>
          <a:prstGeom prst="leftArrow">
            <a:avLst>
              <a:gd name="adj1" fmla="val 50000"/>
              <a:gd name="adj2" fmla="val 54902"/>
            </a:avLst>
          </a:prstGeom>
          <a:solidFill>
            <a:schemeClr val="tx2"/>
          </a:solidFill>
          <a:ln w="9525">
            <a:solidFill>
              <a:schemeClr val="tx1"/>
            </a:solidFill>
            <a:miter lim="800000"/>
            <a:headEnd/>
            <a:tailEnd/>
          </a:ln>
        </p:spPr>
        <p:txBody>
          <a:bodyPr wrap="none" anchor="ctr"/>
          <a:lstStyle/>
          <a:p>
            <a:endParaRPr lang="en-US"/>
          </a:p>
        </p:txBody>
      </p:sp>
      <p:sp>
        <p:nvSpPr>
          <p:cNvPr id="30730" name="Text Box 10"/>
          <p:cNvSpPr txBox="1">
            <a:spLocks noChangeArrowheads="1"/>
          </p:cNvSpPr>
          <p:nvPr/>
        </p:nvSpPr>
        <p:spPr bwMode="auto">
          <a:xfrm>
            <a:off x="2743200" y="3505200"/>
            <a:ext cx="1828800" cy="776288"/>
          </a:xfrm>
          <a:prstGeom prst="rect">
            <a:avLst/>
          </a:prstGeom>
          <a:solidFill>
            <a:srgbClr val="CC3300"/>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Drinking and Driving</a:t>
            </a:r>
          </a:p>
        </p:txBody>
      </p:sp>
      <p:sp>
        <p:nvSpPr>
          <p:cNvPr id="30731" name="Line 11"/>
          <p:cNvSpPr>
            <a:spLocks noChangeShapeType="1"/>
          </p:cNvSpPr>
          <p:nvPr/>
        </p:nvSpPr>
        <p:spPr bwMode="auto">
          <a:xfrm flipH="1" flipV="1">
            <a:off x="2057400" y="4114800"/>
            <a:ext cx="76200" cy="762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nchor="b"/>
          <a:lstStyle/>
          <a:p>
            <a:endParaRPr lang="en-US"/>
          </a:p>
        </p:txBody>
      </p:sp>
      <p:sp>
        <p:nvSpPr>
          <p:cNvPr id="30732" name="AutoShape 12"/>
          <p:cNvSpPr>
            <a:spLocks noChangeArrowheads="1"/>
          </p:cNvSpPr>
          <p:nvPr/>
        </p:nvSpPr>
        <p:spPr bwMode="auto">
          <a:xfrm>
            <a:off x="2057400" y="3657600"/>
            <a:ext cx="533400" cy="485775"/>
          </a:xfrm>
          <a:prstGeom prst="leftArrow">
            <a:avLst>
              <a:gd name="adj1" fmla="val 50000"/>
              <a:gd name="adj2" fmla="val 27451"/>
            </a:avLst>
          </a:prstGeom>
          <a:solidFill>
            <a:schemeClr val="tx2"/>
          </a:solidFill>
          <a:ln w="9525">
            <a:solidFill>
              <a:schemeClr val="tx1"/>
            </a:solidFill>
            <a:miter lim="800000"/>
            <a:headEnd/>
            <a:tailEnd/>
          </a:ln>
        </p:spPr>
        <p:txBody>
          <a:bodyPr wrap="none" anchor="ctr"/>
          <a:lstStyle/>
          <a:p>
            <a:endParaRPr lang="en-US"/>
          </a:p>
        </p:txBody>
      </p:sp>
      <p:sp>
        <p:nvSpPr>
          <p:cNvPr id="30733" name="Line 13"/>
          <p:cNvSpPr>
            <a:spLocks noChangeShapeType="1"/>
          </p:cNvSpPr>
          <p:nvPr/>
        </p:nvSpPr>
        <p:spPr bwMode="auto">
          <a:xfrm flipH="1">
            <a:off x="4038600" y="3792538"/>
            <a:ext cx="152400" cy="762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nchor="b"/>
          <a:lstStyle/>
          <a:p>
            <a:endParaRPr lang="en-US"/>
          </a:p>
        </p:txBody>
      </p:sp>
      <p:sp>
        <p:nvSpPr>
          <p:cNvPr id="496654" name="Text Box 14"/>
          <p:cNvSpPr txBox="1">
            <a:spLocks noChangeArrowheads="1"/>
          </p:cNvSpPr>
          <p:nvPr/>
        </p:nvSpPr>
        <p:spPr bwMode="auto">
          <a:xfrm>
            <a:off x="7086600" y="5334000"/>
            <a:ext cx="1828800" cy="547688"/>
          </a:xfrm>
          <a:prstGeom prst="rect">
            <a:avLst/>
          </a:prstGeom>
          <a:solidFill>
            <a:schemeClr val="accent1"/>
          </a:solidFill>
          <a:ln w="12700">
            <a:solidFill>
              <a:schemeClr val="tx1"/>
            </a:solidFill>
            <a:miter lim="800000"/>
            <a:headEnd/>
            <a:tailEnd/>
          </a:ln>
        </p:spPr>
        <p:txBody>
          <a:bodyPr anchor="ctr" anchorCtr="1"/>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Social Availability</a:t>
            </a:r>
          </a:p>
        </p:txBody>
      </p:sp>
      <p:sp>
        <p:nvSpPr>
          <p:cNvPr id="30735" name="Text Box 15"/>
          <p:cNvSpPr txBox="1">
            <a:spLocks noChangeArrowheads="1"/>
          </p:cNvSpPr>
          <p:nvPr/>
        </p:nvSpPr>
        <p:spPr bwMode="auto">
          <a:xfrm>
            <a:off x="4267200" y="2590800"/>
            <a:ext cx="1828800" cy="547688"/>
          </a:xfrm>
          <a:prstGeom prst="rect">
            <a:avLst/>
          </a:prstGeom>
          <a:solidFill>
            <a:srgbClr val="336699"/>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Perceived risk of DUI Arrest</a:t>
            </a:r>
            <a:r>
              <a:rPr lang="en-US" sz="1200" b="1">
                <a:solidFill>
                  <a:schemeClr val="bg1"/>
                </a:solidFill>
                <a:latin typeface="Verdana" pitchFamily="34" charset="0"/>
                <a:cs typeface="Arial" charset="0"/>
              </a:rPr>
              <a:t> </a:t>
            </a:r>
          </a:p>
        </p:txBody>
      </p:sp>
      <p:sp>
        <p:nvSpPr>
          <p:cNvPr id="496656" name="Text Box 16"/>
          <p:cNvSpPr txBox="1">
            <a:spLocks noChangeArrowheads="1"/>
          </p:cNvSpPr>
          <p:nvPr/>
        </p:nvSpPr>
        <p:spPr bwMode="auto">
          <a:xfrm>
            <a:off x="1905000" y="2500313"/>
            <a:ext cx="1828800" cy="547687"/>
          </a:xfrm>
          <a:prstGeom prst="rect">
            <a:avLst/>
          </a:prstGeom>
          <a:solidFill>
            <a:schemeClr val="accent1"/>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Community Norms drinking/driving</a:t>
            </a:r>
          </a:p>
        </p:txBody>
      </p:sp>
      <p:sp>
        <p:nvSpPr>
          <p:cNvPr id="30737" name="Text Box 17"/>
          <p:cNvSpPr txBox="1">
            <a:spLocks noChangeArrowheads="1"/>
          </p:cNvSpPr>
          <p:nvPr/>
        </p:nvSpPr>
        <p:spPr bwMode="auto">
          <a:xfrm>
            <a:off x="3048000" y="1752600"/>
            <a:ext cx="1828800" cy="547688"/>
          </a:xfrm>
          <a:prstGeom prst="rect">
            <a:avLst/>
          </a:prstGeom>
          <a:solidFill>
            <a:srgbClr val="336699"/>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DUI Enforcement</a:t>
            </a:r>
          </a:p>
        </p:txBody>
      </p:sp>
      <p:sp>
        <p:nvSpPr>
          <p:cNvPr id="496658" name="Text Box 18"/>
          <p:cNvSpPr txBox="1">
            <a:spLocks noChangeArrowheads="1"/>
          </p:cNvSpPr>
          <p:nvPr/>
        </p:nvSpPr>
        <p:spPr bwMode="auto">
          <a:xfrm>
            <a:off x="7086600" y="2590800"/>
            <a:ext cx="1828800" cy="547688"/>
          </a:xfrm>
          <a:prstGeom prst="rect">
            <a:avLst/>
          </a:prstGeom>
          <a:solidFill>
            <a:schemeClr val="accent1"/>
          </a:solidFill>
          <a:ln w="12700">
            <a:solidFill>
              <a:schemeClr val="tx1"/>
            </a:solidFill>
            <a:miter lim="800000"/>
            <a:headEnd/>
            <a:tailEnd/>
          </a:ln>
        </p:spPr>
        <p:txBody>
          <a:bodyPr anchor="ctr" anchorCtr="1"/>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Alcohol Promotion</a:t>
            </a:r>
          </a:p>
        </p:txBody>
      </p:sp>
      <p:sp>
        <p:nvSpPr>
          <p:cNvPr id="30739" name="Text Box 19"/>
          <p:cNvSpPr txBox="1">
            <a:spLocks noChangeArrowheads="1"/>
          </p:cNvSpPr>
          <p:nvPr/>
        </p:nvSpPr>
        <p:spPr bwMode="auto">
          <a:xfrm>
            <a:off x="5791200" y="1706563"/>
            <a:ext cx="1828800" cy="547687"/>
          </a:xfrm>
          <a:prstGeom prst="rect">
            <a:avLst/>
          </a:prstGeom>
          <a:solidFill>
            <a:srgbClr val="336699"/>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Public Awareness of DUI Enforcement</a:t>
            </a:r>
          </a:p>
        </p:txBody>
      </p:sp>
      <p:sp>
        <p:nvSpPr>
          <p:cNvPr id="496660" name="Text Box 20"/>
          <p:cNvSpPr txBox="1">
            <a:spLocks noChangeArrowheads="1"/>
          </p:cNvSpPr>
          <p:nvPr/>
        </p:nvSpPr>
        <p:spPr bwMode="auto">
          <a:xfrm>
            <a:off x="5943600" y="6096000"/>
            <a:ext cx="1828800" cy="547688"/>
          </a:xfrm>
          <a:prstGeom prst="rect">
            <a:avLst/>
          </a:prstGeom>
          <a:solidFill>
            <a:schemeClr val="accent1"/>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Community Norms re. binge drinking</a:t>
            </a:r>
          </a:p>
        </p:txBody>
      </p:sp>
      <p:sp>
        <p:nvSpPr>
          <p:cNvPr id="30741" name="Text Box 21"/>
          <p:cNvSpPr txBox="1">
            <a:spLocks noChangeArrowheads="1"/>
          </p:cNvSpPr>
          <p:nvPr/>
        </p:nvSpPr>
        <p:spPr bwMode="auto">
          <a:xfrm>
            <a:off x="6403975" y="612775"/>
            <a:ext cx="1673225" cy="758825"/>
          </a:xfrm>
          <a:prstGeom prst="rect">
            <a:avLst/>
          </a:prstGeom>
          <a:solidFill>
            <a:srgbClr val="336699"/>
          </a:solidFill>
          <a:ln w="381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en-US" sz="1400" b="1">
                <a:solidFill>
                  <a:srgbClr val="EAEAEA"/>
                </a:solidFill>
                <a:latin typeface="Verdana" pitchFamily="34" charset="0"/>
                <a:cs typeface="Arial" charset="0"/>
              </a:rPr>
              <a:t>Intervening Variables</a:t>
            </a:r>
          </a:p>
        </p:txBody>
      </p:sp>
      <p:sp>
        <p:nvSpPr>
          <p:cNvPr id="30742" name="AutoShape 22"/>
          <p:cNvSpPr>
            <a:spLocks noChangeArrowheads="1"/>
          </p:cNvSpPr>
          <p:nvPr/>
        </p:nvSpPr>
        <p:spPr bwMode="auto">
          <a:xfrm>
            <a:off x="5486400" y="762000"/>
            <a:ext cx="304800" cy="457200"/>
          </a:xfrm>
          <a:prstGeom prst="leftRightArrow">
            <a:avLst>
              <a:gd name="adj1" fmla="val 50000"/>
              <a:gd name="adj2" fmla="val 24074"/>
            </a:avLst>
          </a:prstGeom>
          <a:solidFill>
            <a:srgbClr val="000000"/>
          </a:solidFill>
          <a:ln w="12700" cap="sq">
            <a:solidFill>
              <a:schemeClr val="tx1"/>
            </a:solidFill>
            <a:miter lim="800000"/>
            <a:headEnd type="none" w="sm" len="sm"/>
            <a:tailEnd type="none" w="sm" len="sm"/>
          </a:ln>
        </p:spPr>
        <p:txBody>
          <a:bodyPr wrap="none" anchor="ctr"/>
          <a:lstStyle/>
          <a:p>
            <a:endParaRPr lang="en-US"/>
          </a:p>
        </p:txBody>
      </p:sp>
      <p:sp>
        <p:nvSpPr>
          <p:cNvPr id="30743" name="Line 23"/>
          <p:cNvSpPr>
            <a:spLocks noChangeShapeType="1"/>
          </p:cNvSpPr>
          <p:nvPr/>
        </p:nvSpPr>
        <p:spPr bwMode="auto">
          <a:xfrm>
            <a:off x="5181600" y="3200400"/>
            <a:ext cx="0" cy="381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30744" name="Line 24"/>
          <p:cNvSpPr>
            <a:spLocks noChangeShapeType="1"/>
          </p:cNvSpPr>
          <p:nvPr/>
        </p:nvSpPr>
        <p:spPr bwMode="auto">
          <a:xfrm flipH="1">
            <a:off x="6172200" y="2438400"/>
            <a:ext cx="609600" cy="381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30745" name="Line 25"/>
          <p:cNvSpPr>
            <a:spLocks noChangeShapeType="1"/>
          </p:cNvSpPr>
          <p:nvPr/>
        </p:nvSpPr>
        <p:spPr bwMode="auto">
          <a:xfrm>
            <a:off x="3733800" y="2362200"/>
            <a:ext cx="457200" cy="381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496666" name="Line 26"/>
          <p:cNvSpPr>
            <a:spLocks noChangeShapeType="1"/>
          </p:cNvSpPr>
          <p:nvPr/>
        </p:nvSpPr>
        <p:spPr bwMode="auto">
          <a:xfrm flipV="1">
            <a:off x="2667000" y="1981200"/>
            <a:ext cx="30480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496667" name="Line 27"/>
          <p:cNvSpPr>
            <a:spLocks noChangeShapeType="1"/>
          </p:cNvSpPr>
          <p:nvPr/>
        </p:nvSpPr>
        <p:spPr bwMode="auto">
          <a:xfrm>
            <a:off x="3048000" y="3200400"/>
            <a:ext cx="228600" cy="228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30748" name="Line 28"/>
          <p:cNvSpPr>
            <a:spLocks noChangeShapeType="1"/>
          </p:cNvSpPr>
          <p:nvPr/>
        </p:nvSpPr>
        <p:spPr bwMode="auto">
          <a:xfrm flipV="1">
            <a:off x="5562600" y="4191000"/>
            <a:ext cx="457200" cy="304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496669" name="Line 29"/>
          <p:cNvSpPr>
            <a:spLocks noChangeShapeType="1"/>
          </p:cNvSpPr>
          <p:nvPr/>
        </p:nvSpPr>
        <p:spPr bwMode="auto">
          <a:xfrm flipH="1" flipV="1">
            <a:off x="7848600" y="4191000"/>
            <a:ext cx="533400" cy="304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30750" name="Text Box 30"/>
          <p:cNvSpPr txBox="1">
            <a:spLocks noChangeArrowheads="1"/>
          </p:cNvSpPr>
          <p:nvPr/>
        </p:nvSpPr>
        <p:spPr bwMode="auto">
          <a:xfrm>
            <a:off x="4724400" y="4557713"/>
            <a:ext cx="1828800" cy="547687"/>
          </a:xfrm>
          <a:prstGeom prst="rect">
            <a:avLst/>
          </a:prstGeom>
          <a:solidFill>
            <a:srgbClr val="336699"/>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Retail Availability</a:t>
            </a:r>
          </a:p>
          <a:p>
            <a:pPr>
              <a:spcBef>
                <a:spcPct val="50000"/>
              </a:spcBef>
            </a:pPr>
            <a:r>
              <a:rPr lang="en-US" sz="1200" b="1">
                <a:latin typeface="Verdana" pitchFamily="34" charset="0"/>
                <a:cs typeface="Arial" charset="0"/>
              </a:rPr>
              <a:t>On/Off Premise</a:t>
            </a:r>
          </a:p>
        </p:txBody>
      </p:sp>
      <p:sp>
        <p:nvSpPr>
          <p:cNvPr id="496671" name="Line 31"/>
          <p:cNvSpPr>
            <a:spLocks noChangeShapeType="1"/>
          </p:cNvSpPr>
          <p:nvPr/>
        </p:nvSpPr>
        <p:spPr bwMode="auto">
          <a:xfrm flipH="1" flipV="1">
            <a:off x="7010400" y="4267200"/>
            <a:ext cx="76200" cy="10668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496672" name="Text Box 32"/>
          <p:cNvSpPr txBox="1">
            <a:spLocks noChangeArrowheads="1"/>
          </p:cNvSpPr>
          <p:nvPr/>
        </p:nvSpPr>
        <p:spPr bwMode="auto">
          <a:xfrm>
            <a:off x="7162800" y="4557713"/>
            <a:ext cx="1828800" cy="547687"/>
          </a:xfrm>
          <a:prstGeom prst="rect">
            <a:avLst/>
          </a:prstGeom>
          <a:solidFill>
            <a:srgbClr val="336699"/>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Price</a:t>
            </a:r>
          </a:p>
        </p:txBody>
      </p:sp>
      <p:sp>
        <p:nvSpPr>
          <p:cNvPr id="496673" name="Line 33"/>
          <p:cNvSpPr>
            <a:spLocks noChangeShapeType="1"/>
          </p:cNvSpPr>
          <p:nvPr/>
        </p:nvSpPr>
        <p:spPr bwMode="auto">
          <a:xfrm flipH="1" flipV="1">
            <a:off x="6705600" y="4343400"/>
            <a:ext cx="0" cy="1676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30754" name="Text Box 34"/>
          <p:cNvSpPr txBox="1">
            <a:spLocks noChangeArrowheads="1"/>
          </p:cNvSpPr>
          <p:nvPr/>
        </p:nvSpPr>
        <p:spPr bwMode="auto">
          <a:xfrm>
            <a:off x="4038600" y="5410200"/>
            <a:ext cx="1828800" cy="547688"/>
          </a:xfrm>
          <a:prstGeom prst="rect">
            <a:avLst/>
          </a:prstGeom>
          <a:solidFill>
            <a:srgbClr val="336699"/>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Sales/Service Practices</a:t>
            </a:r>
          </a:p>
        </p:txBody>
      </p:sp>
      <p:sp>
        <p:nvSpPr>
          <p:cNvPr id="30755" name="Line 35"/>
          <p:cNvSpPr>
            <a:spLocks noChangeShapeType="1"/>
          </p:cNvSpPr>
          <p:nvPr/>
        </p:nvSpPr>
        <p:spPr bwMode="auto">
          <a:xfrm flipV="1">
            <a:off x="5410200" y="5105400"/>
            <a:ext cx="228600" cy="304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496676" name="Line 36"/>
          <p:cNvSpPr>
            <a:spLocks noChangeShapeType="1"/>
          </p:cNvSpPr>
          <p:nvPr/>
        </p:nvSpPr>
        <p:spPr bwMode="auto">
          <a:xfrm flipH="1">
            <a:off x="7391400" y="3200400"/>
            <a:ext cx="304800" cy="228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
        <p:nvSpPr>
          <p:cNvPr id="30757" name="Text Box 37"/>
          <p:cNvSpPr txBox="1">
            <a:spLocks noChangeArrowheads="1"/>
          </p:cNvSpPr>
          <p:nvPr/>
        </p:nvSpPr>
        <p:spPr bwMode="auto">
          <a:xfrm>
            <a:off x="2514600" y="6096000"/>
            <a:ext cx="1828800" cy="547688"/>
          </a:xfrm>
          <a:prstGeom prst="rect">
            <a:avLst/>
          </a:prstGeom>
          <a:solidFill>
            <a:srgbClr val="336699"/>
          </a:solidFill>
          <a:ln w="12700">
            <a:solidFill>
              <a:schemeClr val="tx1"/>
            </a:solidFill>
            <a:miter lim="800000"/>
            <a:headEnd/>
            <a:tailEnd/>
          </a:ln>
        </p:spPr>
        <p:txBody>
          <a:bodyPr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sz="1200" b="1">
                <a:latin typeface="Verdana" pitchFamily="34" charset="0"/>
                <a:cs typeface="Arial" charset="0"/>
              </a:rPr>
              <a:t>Enforcement Sales/Service Laws</a:t>
            </a:r>
          </a:p>
        </p:txBody>
      </p:sp>
      <p:sp>
        <p:nvSpPr>
          <p:cNvPr id="30758" name="Line 38"/>
          <p:cNvSpPr>
            <a:spLocks noChangeShapeType="1"/>
          </p:cNvSpPr>
          <p:nvPr/>
        </p:nvSpPr>
        <p:spPr bwMode="auto">
          <a:xfrm flipV="1">
            <a:off x="4419600" y="6019800"/>
            <a:ext cx="228600" cy="304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n-US"/>
          </a:p>
        </p:txBody>
      </p:sp>
    </p:spTree>
    <p:extLst>
      <p:ext uri="{BB962C8B-B14F-4D97-AF65-F5344CB8AC3E}">
        <p14:creationId xmlns:p14="http://schemas.microsoft.com/office/powerpoint/2010/main" val="11566454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grpId="0" nodeType="clickEffect">
                                  <p:stCondLst>
                                    <p:cond delay="0"/>
                                  </p:stCondLst>
                                  <p:childTnLst>
                                    <p:anim calcmode="lin" valueType="num">
                                      <p:cBhvr additive="base">
                                        <p:cTn id="6" dur="500"/>
                                        <p:tgtEl>
                                          <p:spTgt spid="496658"/>
                                        </p:tgtEl>
                                        <p:attrNameLst>
                                          <p:attrName>ppt_x</p:attrName>
                                        </p:attrNameLst>
                                      </p:cBhvr>
                                      <p:tavLst>
                                        <p:tav tm="0">
                                          <p:val>
                                            <p:strVal val="ppt_x"/>
                                          </p:val>
                                        </p:tav>
                                        <p:tav tm="100000">
                                          <p:val>
                                            <p:strVal val="ppt_x"/>
                                          </p:val>
                                        </p:tav>
                                      </p:tavLst>
                                    </p:anim>
                                    <p:anim calcmode="lin" valueType="num">
                                      <p:cBhvr additive="base">
                                        <p:cTn id="7" dur="500"/>
                                        <p:tgtEl>
                                          <p:spTgt spid="496658"/>
                                        </p:tgtEl>
                                        <p:attrNameLst>
                                          <p:attrName>ppt_y</p:attrName>
                                        </p:attrNameLst>
                                      </p:cBhvr>
                                      <p:tavLst>
                                        <p:tav tm="0">
                                          <p:val>
                                            <p:strVal val="ppt_y"/>
                                          </p:val>
                                        </p:tav>
                                        <p:tav tm="100000">
                                          <p:val>
                                            <p:strVal val="1+ppt_h/2"/>
                                          </p:val>
                                        </p:tav>
                                      </p:tavLst>
                                    </p:anim>
                                    <p:set>
                                      <p:cBhvr>
                                        <p:cTn id="8" dur="1" fill="hold">
                                          <p:stCondLst>
                                            <p:cond delay="499"/>
                                          </p:stCondLst>
                                        </p:cTn>
                                        <p:tgtEl>
                                          <p:spTgt spid="496658"/>
                                        </p:tgtEl>
                                        <p:attrNameLst>
                                          <p:attrName>style.visibility</p:attrName>
                                        </p:attrNameLst>
                                      </p:cBhvr>
                                      <p:to>
                                        <p:strVal val="hidden"/>
                                      </p:to>
                                    </p:set>
                                  </p:childTnLst>
                                </p:cTn>
                              </p:par>
                            </p:childTnLst>
                          </p:cTn>
                        </p:par>
                        <p:par>
                          <p:cTn id="9" fill="hold" nodeType="afterGroup">
                            <p:stCondLst>
                              <p:cond delay="500"/>
                            </p:stCondLst>
                            <p:childTnLst>
                              <p:par>
                                <p:cTn id="10" presetID="2" presetClass="exit" presetSubtype="4" fill="hold" grpId="0" nodeType="afterEffect">
                                  <p:stCondLst>
                                    <p:cond delay="0"/>
                                  </p:stCondLst>
                                  <p:childTnLst>
                                    <p:anim calcmode="lin" valueType="num">
                                      <p:cBhvr additive="base">
                                        <p:cTn id="11" dur="500"/>
                                        <p:tgtEl>
                                          <p:spTgt spid="496676"/>
                                        </p:tgtEl>
                                        <p:attrNameLst>
                                          <p:attrName>ppt_x</p:attrName>
                                        </p:attrNameLst>
                                      </p:cBhvr>
                                      <p:tavLst>
                                        <p:tav tm="0">
                                          <p:val>
                                            <p:strVal val="ppt_x"/>
                                          </p:val>
                                        </p:tav>
                                        <p:tav tm="100000">
                                          <p:val>
                                            <p:strVal val="ppt_x"/>
                                          </p:val>
                                        </p:tav>
                                      </p:tavLst>
                                    </p:anim>
                                    <p:anim calcmode="lin" valueType="num">
                                      <p:cBhvr additive="base">
                                        <p:cTn id="12" dur="500"/>
                                        <p:tgtEl>
                                          <p:spTgt spid="496676"/>
                                        </p:tgtEl>
                                        <p:attrNameLst>
                                          <p:attrName>ppt_y</p:attrName>
                                        </p:attrNameLst>
                                      </p:cBhvr>
                                      <p:tavLst>
                                        <p:tav tm="0">
                                          <p:val>
                                            <p:strVal val="ppt_y"/>
                                          </p:val>
                                        </p:tav>
                                        <p:tav tm="100000">
                                          <p:val>
                                            <p:strVal val="1+ppt_h/2"/>
                                          </p:val>
                                        </p:tav>
                                      </p:tavLst>
                                    </p:anim>
                                    <p:set>
                                      <p:cBhvr>
                                        <p:cTn id="13" dur="1" fill="hold">
                                          <p:stCondLst>
                                            <p:cond delay="499"/>
                                          </p:stCondLst>
                                        </p:cTn>
                                        <p:tgtEl>
                                          <p:spTgt spid="496676"/>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xit" presetSubtype="4" fill="hold" grpId="0" nodeType="clickEffect">
                                  <p:stCondLst>
                                    <p:cond delay="0"/>
                                  </p:stCondLst>
                                  <p:childTnLst>
                                    <p:anim calcmode="lin" valueType="num">
                                      <p:cBhvr additive="base">
                                        <p:cTn id="17" dur="500"/>
                                        <p:tgtEl>
                                          <p:spTgt spid="496660"/>
                                        </p:tgtEl>
                                        <p:attrNameLst>
                                          <p:attrName>ppt_x</p:attrName>
                                        </p:attrNameLst>
                                      </p:cBhvr>
                                      <p:tavLst>
                                        <p:tav tm="0">
                                          <p:val>
                                            <p:strVal val="ppt_x"/>
                                          </p:val>
                                        </p:tav>
                                        <p:tav tm="100000">
                                          <p:val>
                                            <p:strVal val="ppt_x"/>
                                          </p:val>
                                        </p:tav>
                                      </p:tavLst>
                                    </p:anim>
                                    <p:anim calcmode="lin" valueType="num">
                                      <p:cBhvr additive="base">
                                        <p:cTn id="18" dur="500"/>
                                        <p:tgtEl>
                                          <p:spTgt spid="496660"/>
                                        </p:tgtEl>
                                        <p:attrNameLst>
                                          <p:attrName>ppt_y</p:attrName>
                                        </p:attrNameLst>
                                      </p:cBhvr>
                                      <p:tavLst>
                                        <p:tav tm="0">
                                          <p:val>
                                            <p:strVal val="ppt_y"/>
                                          </p:val>
                                        </p:tav>
                                        <p:tav tm="100000">
                                          <p:val>
                                            <p:strVal val="1+ppt_h/2"/>
                                          </p:val>
                                        </p:tav>
                                      </p:tavLst>
                                    </p:anim>
                                    <p:set>
                                      <p:cBhvr>
                                        <p:cTn id="19" dur="1" fill="hold">
                                          <p:stCondLst>
                                            <p:cond delay="499"/>
                                          </p:stCondLst>
                                        </p:cTn>
                                        <p:tgtEl>
                                          <p:spTgt spid="496660"/>
                                        </p:tgtEl>
                                        <p:attrNameLst>
                                          <p:attrName>style.visibility</p:attrName>
                                        </p:attrNameLst>
                                      </p:cBhvr>
                                      <p:to>
                                        <p:strVal val="hidden"/>
                                      </p:to>
                                    </p:set>
                                  </p:childTnLst>
                                </p:cTn>
                              </p:par>
                            </p:childTnLst>
                          </p:cTn>
                        </p:par>
                        <p:par>
                          <p:cTn id="20" fill="hold" nodeType="afterGroup">
                            <p:stCondLst>
                              <p:cond delay="500"/>
                            </p:stCondLst>
                            <p:childTnLst>
                              <p:par>
                                <p:cTn id="21" presetID="2" presetClass="exit" presetSubtype="4" fill="hold" grpId="0" nodeType="afterEffect">
                                  <p:stCondLst>
                                    <p:cond delay="0"/>
                                  </p:stCondLst>
                                  <p:childTnLst>
                                    <p:anim calcmode="lin" valueType="num">
                                      <p:cBhvr additive="base">
                                        <p:cTn id="22" dur="500"/>
                                        <p:tgtEl>
                                          <p:spTgt spid="496673"/>
                                        </p:tgtEl>
                                        <p:attrNameLst>
                                          <p:attrName>ppt_x</p:attrName>
                                        </p:attrNameLst>
                                      </p:cBhvr>
                                      <p:tavLst>
                                        <p:tav tm="0">
                                          <p:val>
                                            <p:strVal val="ppt_x"/>
                                          </p:val>
                                        </p:tav>
                                        <p:tav tm="100000">
                                          <p:val>
                                            <p:strVal val="ppt_x"/>
                                          </p:val>
                                        </p:tav>
                                      </p:tavLst>
                                    </p:anim>
                                    <p:anim calcmode="lin" valueType="num">
                                      <p:cBhvr additive="base">
                                        <p:cTn id="23" dur="500"/>
                                        <p:tgtEl>
                                          <p:spTgt spid="496673"/>
                                        </p:tgtEl>
                                        <p:attrNameLst>
                                          <p:attrName>ppt_y</p:attrName>
                                        </p:attrNameLst>
                                      </p:cBhvr>
                                      <p:tavLst>
                                        <p:tav tm="0">
                                          <p:val>
                                            <p:strVal val="ppt_y"/>
                                          </p:val>
                                        </p:tav>
                                        <p:tav tm="100000">
                                          <p:val>
                                            <p:strVal val="1+ppt_h/2"/>
                                          </p:val>
                                        </p:tav>
                                      </p:tavLst>
                                    </p:anim>
                                    <p:set>
                                      <p:cBhvr>
                                        <p:cTn id="24" dur="1" fill="hold">
                                          <p:stCondLst>
                                            <p:cond delay="499"/>
                                          </p:stCondLst>
                                        </p:cTn>
                                        <p:tgtEl>
                                          <p:spTgt spid="496673"/>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xit" presetSubtype="4" fill="hold" grpId="0" nodeType="clickEffect">
                                  <p:stCondLst>
                                    <p:cond delay="0"/>
                                  </p:stCondLst>
                                  <p:childTnLst>
                                    <p:anim calcmode="lin" valueType="num">
                                      <p:cBhvr additive="base">
                                        <p:cTn id="28" dur="500"/>
                                        <p:tgtEl>
                                          <p:spTgt spid="496672"/>
                                        </p:tgtEl>
                                        <p:attrNameLst>
                                          <p:attrName>ppt_x</p:attrName>
                                        </p:attrNameLst>
                                      </p:cBhvr>
                                      <p:tavLst>
                                        <p:tav tm="0">
                                          <p:val>
                                            <p:strVal val="ppt_x"/>
                                          </p:val>
                                        </p:tav>
                                        <p:tav tm="100000">
                                          <p:val>
                                            <p:strVal val="ppt_x"/>
                                          </p:val>
                                        </p:tav>
                                      </p:tavLst>
                                    </p:anim>
                                    <p:anim calcmode="lin" valueType="num">
                                      <p:cBhvr additive="base">
                                        <p:cTn id="29" dur="500"/>
                                        <p:tgtEl>
                                          <p:spTgt spid="496672"/>
                                        </p:tgtEl>
                                        <p:attrNameLst>
                                          <p:attrName>ppt_y</p:attrName>
                                        </p:attrNameLst>
                                      </p:cBhvr>
                                      <p:tavLst>
                                        <p:tav tm="0">
                                          <p:val>
                                            <p:strVal val="ppt_y"/>
                                          </p:val>
                                        </p:tav>
                                        <p:tav tm="100000">
                                          <p:val>
                                            <p:strVal val="1+ppt_h/2"/>
                                          </p:val>
                                        </p:tav>
                                      </p:tavLst>
                                    </p:anim>
                                    <p:set>
                                      <p:cBhvr>
                                        <p:cTn id="30" dur="1" fill="hold">
                                          <p:stCondLst>
                                            <p:cond delay="499"/>
                                          </p:stCondLst>
                                        </p:cTn>
                                        <p:tgtEl>
                                          <p:spTgt spid="496672"/>
                                        </p:tgtEl>
                                        <p:attrNameLst>
                                          <p:attrName>style.visibility</p:attrName>
                                        </p:attrNameLst>
                                      </p:cBhvr>
                                      <p:to>
                                        <p:strVal val="hidden"/>
                                      </p:to>
                                    </p:set>
                                  </p:childTnLst>
                                </p:cTn>
                              </p:par>
                            </p:childTnLst>
                          </p:cTn>
                        </p:par>
                        <p:par>
                          <p:cTn id="31" fill="hold" nodeType="afterGroup">
                            <p:stCondLst>
                              <p:cond delay="500"/>
                            </p:stCondLst>
                            <p:childTnLst>
                              <p:par>
                                <p:cTn id="32" presetID="2" presetClass="exit" presetSubtype="4" fill="hold" grpId="0" nodeType="afterEffect">
                                  <p:stCondLst>
                                    <p:cond delay="0"/>
                                  </p:stCondLst>
                                  <p:childTnLst>
                                    <p:anim calcmode="lin" valueType="num">
                                      <p:cBhvr additive="base">
                                        <p:cTn id="33" dur="500"/>
                                        <p:tgtEl>
                                          <p:spTgt spid="496669"/>
                                        </p:tgtEl>
                                        <p:attrNameLst>
                                          <p:attrName>ppt_x</p:attrName>
                                        </p:attrNameLst>
                                      </p:cBhvr>
                                      <p:tavLst>
                                        <p:tav tm="0">
                                          <p:val>
                                            <p:strVal val="ppt_x"/>
                                          </p:val>
                                        </p:tav>
                                        <p:tav tm="100000">
                                          <p:val>
                                            <p:strVal val="ppt_x"/>
                                          </p:val>
                                        </p:tav>
                                      </p:tavLst>
                                    </p:anim>
                                    <p:anim calcmode="lin" valueType="num">
                                      <p:cBhvr additive="base">
                                        <p:cTn id="34" dur="500"/>
                                        <p:tgtEl>
                                          <p:spTgt spid="496669"/>
                                        </p:tgtEl>
                                        <p:attrNameLst>
                                          <p:attrName>ppt_y</p:attrName>
                                        </p:attrNameLst>
                                      </p:cBhvr>
                                      <p:tavLst>
                                        <p:tav tm="0">
                                          <p:val>
                                            <p:strVal val="ppt_y"/>
                                          </p:val>
                                        </p:tav>
                                        <p:tav tm="100000">
                                          <p:val>
                                            <p:strVal val="1+ppt_h/2"/>
                                          </p:val>
                                        </p:tav>
                                      </p:tavLst>
                                    </p:anim>
                                    <p:set>
                                      <p:cBhvr>
                                        <p:cTn id="35" dur="1" fill="hold">
                                          <p:stCondLst>
                                            <p:cond delay="499"/>
                                          </p:stCondLst>
                                        </p:cTn>
                                        <p:tgtEl>
                                          <p:spTgt spid="496669"/>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xit" presetSubtype="4" fill="hold" grpId="0" nodeType="clickEffect">
                                  <p:stCondLst>
                                    <p:cond delay="0"/>
                                  </p:stCondLst>
                                  <p:childTnLst>
                                    <p:anim calcmode="lin" valueType="num">
                                      <p:cBhvr additive="base">
                                        <p:cTn id="39" dur="500"/>
                                        <p:tgtEl>
                                          <p:spTgt spid="496656"/>
                                        </p:tgtEl>
                                        <p:attrNameLst>
                                          <p:attrName>ppt_x</p:attrName>
                                        </p:attrNameLst>
                                      </p:cBhvr>
                                      <p:tavLst>
                                        <p:tav tm="0">
                                          <p:val>
                                            <p:strVal val="ppt_x"/>
                                          </p:val>
                                        </p:tav>
                                        <p:tav tm="100000">
                                          <p:val>
                                            <p:strVal val="ppt_x"/>
                                          </p:val>
                                        </p:tav>
                                      </p:tavLst>
                                    </p:anim>
                                    <p:anim calcmode="lin" valueType="num">
                                      <p:cBhvr additive="base">
                                        <p:cTn id="40" dur="500"/>
                                        <p:tgtEl>
                                          <p:spTgt spid="496656"/>
                                        </p:tgtEl>
                                        <p:attrNameLst>
                                          <p:attrName>ppt_y</p:attrName>
                                        </p:attrNameLst>
                                      </p:cBhvr>
                                      <p:tavLst>
                                        <p:tav tm="0">
                                          <p:val>
                                            <p:strVal val="ppt_y"/>
                                          </p:val>
                                        </p:tav>
                                        <p:tav tm="100000">
                                          <p:val>
                                            <p:strVal val="1+ppt_h/2"/>
                                          </p:val>
                                        </p:tav>
                                      </p:tavLst>
                                    </p:anim>
                                    <p:set>
                                      <p:cBhvr>
                                        <p:cTn id="41" dur="1" fill="hold">
                                          <p:stCondLst>
                                            <p:cond delay="499"/>
                                          </p:stCondLst>
                                        </p:cTn>
                                        <p:tgtEl>
                                          <p:spTgt spid="496656"/>
                                        </p:tgtEl>
                                        <p:attrNameLst>
                                          <p:attrName>style.visibility</p:attrName>
                                        </p:attrNameLst>
                                      </p:cBhvr>
                                      <p:to>
                                        <p:strVal val="hidden"/>
                                      </p:to>
                                    </p:set>
                                  </p:childTnLst>
                                </p:cTn>
                              </p:par>
                            </p:childTnLst>
                          </p:cTn>
                        </p:par>
                        <p:par>
                          <p:cTn id="42" fill="hold" nodeType="afterGroup">
                            <p:stCondLst>
                              <p:cond delay="500"/>
                            </p:stCondLst>
                            <p:childTnLst>
                              <p:par>
                                <p:cTn id="43" presetID="2" presetClass="exit" presetSubtype="4" fill="hold" grpId="0" nodeType="afterEffect">
                                  <p:stCondLst>
                                    <p:cond delay="0"/>
                                  </p:stCondLst>
                                  <p:childTnLst>
                                    <p:anim calcmode="lin" valueType="num">
                                      <p:cBhvr additive="base">
                                        <p:cTn id="44" dur="500"/>
                                        <p:tgtEl>
                                          <p:spTgt spid="496666"/>
                                        </p:tgtEl>
                                        <p:attrNameLst>
                                          <p:attrName>ppt_x</p:attrName>
                                        </p:attrNameLst>
                                      </p:cBhvr>
                                      <p:tavLst>
                                        <p:tav tm="0">
                                          <p:val>
                                            <p:strVal val="ppt_x"/>
                                          </p:val>
                                        </p:tav>
                                        <p:tav tm="100000">
                                          <p:val>
                                            <p:strVal val="ppt_x"/>
                                          </p:val>
                                        </p:tav>
                                      </p:tavLst>
                                    </p:anim>
                                    <p:anim calcmode="lin" valueType="num">
                                      <p:cBhvr additive="base">
                                        <p:cTn id="45" dur="500"/>
                                        <p:tgtEl>
                                          <p:spTgt spid="496666"/>
                                        </p:tgtEl>
                                        <p:attrNameLst>
                                          <p:attrName>ppt_y</p:attrName>
                                        </p:attrNameLst>
                                      </p:cBhvr>
                                      <p:tavLst>
                                        <p:tav tm="0">
                                          <p:val>
                                            <p:strVal val="ppt_y"/>
                                          </p:val>
                                        </p:tav>
                                        <p:tav tm="100000">
                                          <p:val>
                                            <p:strVal val="1+ppt_h/2"/>
                                          </p:val>
                                        </p:tav>
                                      </p:tavLst>
                                    </p:anim>
                                    <p:set>
                                      <p:cBhvr>
                                        <p:cTn id="46" dur="1" fill="hold">
                                          <p:stCondLst>
                                            <p:cond delay="499"/>
                                          </p:stCondLst>
                                        </p:cTn>
                                        <p:tgtEl>
                                          <p:spTgt spid="496666"/>
                                        </p:tgtEl>
                                        <p:attrNameLst>
                                          <p:attrName>style.visibility</p:attrName>
                                        </p:attrNameLst>
                                      </p:cBhvr>
                                      <p:to>
                                        <p:strVal val="hidden"/>
                                      </p:to>
                                    </p:set>
                                  </p:childTnLst>
                                </p:cTn>
                              </p:par>
                              <p:par>
                                <p:cTn id="47" presetID="2" presetClass="exit" presetSubtype="4" fill="hold" grpId="0" nodeType="withEffect">
                                  <p:stCondLst>
                                    <p:cond delay="0"/>
                                  </p:stCondLst>
                                  <p:childTnLst>
                                    <p:anim calcmode="lin" valueType="num">
                                      <p:cBhvr additive="base">
                                        <p:cTn id="48" dur="500"/>
                                        <p:tgtEl>
                                          <p:spTgt spid="496667"/>
                                        </p:tgtEl>
                                        <p:attrNameLst>
                                          <p:attrName>ppt_x</p:attrName>
                                        </p:attrNameLst>
                                      </p:cBhvr>
                                      <p:tavLst>
                                        <p:tav tm="0">
                                          <p:val>
                                            <p:strVal val="ppt_x"/>
                                          </p:val>
                                        </p:tav>
                                        <p:tav tm="100000">
                                          <p:val>
                                            <p:strVal val="ppt_x"/>
                                          </p:val>
                                        </p:tav>
                                      </p:tavLst>
                                    </p:anim>
                                    <p:anim calcmode="lin" valueType="num">
                                      <p:cBhvr additive="base">
                                        <p:cTn id="49" dur="500"/>
                                        <p:tgtEl>
                                          <p:spTgt spid="496667"/>
                                        </p:tgtEl>
                                        <p:attrNameLst>
                                          <p:attrName>ppt_y</p:attrName>
                                        </p:attrNameLst>
                                      </p:cBhvr>
                                      <p:tavLst>
                                        <p:tav tm="0">
                                          <p:val>
                                            <p:strVal val="ppt_y"/>
                                          </p:val>
                                        </p:tav>
                                        <p:tav tm="100000">
                                          <p:val>
                                            <p:strVal val="1+ppt_h/2"/>
                                          </p:val>
                                        </p:tav>
                                      </p:tavLst>
                                    </p:anim>
                                    <p:set>
                                      <p:cBhvr>
                                        <p:cTn id="50" dur="1" fill="hold">
                                          <p:stCondLst>
                                            <p:cond delay="499"/>
                                          </p:stCondLst>
                                        </p:cTn>
                                        <p:tgtEl>
                                          <p:spTgt spid="496667"/>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xit" presetSubtype="10" fill="hold" grpId="0" nodeType="clickEffect">
                                  <p:stCondLst>
                                    <p:cond delay="0"/>
                                  </p:stCondLst>
                                  <p:childTnLst>
                                    <p:animEffect transition="out" filter="blinds(horizontal)">
                                      <p:cBhvr>
                                        <p:cTn id="54" dur="500"/>
                                        <p:tgtEl>
                                          <p:spTgt spid="496654"/>
                                        </p:tgtEl>
                                      </p:cBhvr>
                                    </p:animEffect>
                                    <p:set>
                                      <p:cBhvr>
                                        <p:cTn id="55" dur="1" fill="hold">
                                          <p:stCondLst>
                                            <p:cond delay="499"/>
                                          </p:stCondLst>
                                        </p:cTn>
                                        <p:tgtEl>
                                          <p:spTgt spid="496654"/>
                                        </p:tgtEl>
                                        <p:attrNameLst>
                                          <p:attrName>style.visibility</p:attrName>
                                        </p:attrNameLst>
                                      </p:cBhvr>
                                      <p:to>
                                        <p:strVal val="hidden"/>
                                      </p:to>
                                    </p:set>
                                  </p:childTnLst>
                                </p:cTn>
                              </p:par>
                            </p:childTnLst>
                          </p:cTn>
                        </p:par>
                        <p:par>
                          <p:cTn id="56" fill="hold" nodeType="afterGroup">
                            <p:stCondLst>
                              <p:cond delay="500"/>
                            </p:stCondLst>
                            <p:childTnLst>
                              <p:par>
                                <p:cTn id="57" presetID="5" presetClass="exit" presetSubtype="10" fill="hold" grpId="0" nodeType="afterEffect">
                                  <p:stCondLst>
                                    <p:cond delay="0"/>
                                  </p:stCondLst>
                                  <p:childTnLst>
                                    <p:animEffect transition="out" filter="checkerboard(across)">
                                      <p:cBhvr>
                                        <p:cTn id="58" dur="500"/>
                                        <p:tgtEl>
                                          <p:spTgt spid="496671"/>
                                        </p:tgtEl>
                                      </p:cBhvr>
                                    </p:animEffect>
                                    <p:set>
                                      <p:cBhvr>
                                        <p:cTn id="59" dur="1" fill="hold">
                                          <p:stCondLst>
                                            <p:cond delay="499"/>
                                          </p:stCondLst>
                                        </p:cTn>
                                        <p:tgtEl>
                                          <p:spTgt spid="49667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54" grpId="0" animBg="1"/>
      <p:bldP spid="496656" grpId="0" animBg="1"/>
      <p:bldP spid="496658" grpId="0" animBg="1"/>
      <p:bldP spid="496660" grpId="0" animBg="1"/>
      <p:bldP spid="496666" grpId="0" animBg="1"/>
      <p:bldP spid="496667" grpId="0" animBg="1"/>
      <p:bldP spid="496669" grpId="0" animBg="1"/>
      <p:bldP spid="496671" grpId="0" animBg="1"/>
      <p:bldP spid="496672" grpId="0" animBg="1"/>
      <p:bldP spid="496673" grpId="0" animBg="1"/>
      <p:bldP spid="49667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29975D92999542AA1E40E6D181D85C" ma:contentTypeVersion="17" ma:contentTypeDescription="Create a new document." ma:contentTypeScope="" ma:versionID="e40d02f91ff5d02b7ec7b35063174830">
  <xsd:schema xmlns:xsd="http://www.w3.org/2001/XMLSchema" xmlns:xs="http://www.w3.org/2001/XMLSchema" xmlns:p="http://schemas.microsoft.com/office/2006/metadata/properties" xmlns:ns2="084b108d-46a9-4cc0-92a1-7c03ca0eefcc" xmlns:ns3="6b36141a-6da3-4a64-9710-f6d5c8aceef6" targetNamespace="http://schemas.microsoft.com/office/2006/metadata/properties" ma:root="true" ma:fieldsID="1eee774b02e503aba524088a902eac66" ns2:_="" ns3:_="">
    <xsd:import namespace="084b108d-46a9-4cc0-92a1-7c03ca0eefcc"/>
    <xsd:import namespace="6b36141a-6da3-4a64-9710-f6d5c8aceef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4b108d-46a9-4cc0-92a1-7c03ca0eefc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045136aa-037c-4a74-9ee6-4c431db26cfa}" ma:internalName="TaxCatchAll" ma:showField="CatchAllData" ma:web="084b108d-46a9-4cc0-92a1-7c03ca0eefc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b36141a-6da3-4a64-9710-f6d5c8aceef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71cb9fc-ca16-47bd-adad-94dc46a58c20"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84b108d-46a9-4cc0-92a1-7c03ca0eefcc" xsi:nil="true"/>
    <lcf76f155ced4ddcb4097134ff3c332f xmlns="6b36141a-6da3-4a64-9710-f6d5c8aceef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244FA0-D835-4586-B3AB-84AFCFC92E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4b108d-46a9-4cc0-92a1-7c03ca0eefcc"/>
    <ds:schemaRef ds:uri="6b36141a-6da3-4a64-9710-f6d5c8acee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35ED45-45A2-4655-80DC-BF8E84435D00}">
  <ds:schemaRefs>
    <ds:schemaRef ds:uri="http://schemas.microsoft.com/office/2006/metadata/properties"/>
    <ds:schemaRef ds:uri="http://schemas.microsoft.com/office/infopath/2007/PartnerControls"/>
    <ds:schemaRef ds:uri="084b108d-46a9-4cc0-92a1-7c03ca0eefcc"/>
    <ds:schemaRef ds:uri="6b36141a-6da3-4a64-9710-f6d5c8aceef6"/>
  </ds:schemaRefs>
</ds:datastoreItem>
</file>

<file path=customXml/itemProps3.xml><?xml version="1.0" encoding="utf-8"?>
<ds:datastoreItem xmlns:ds="http://schemas.openxmlformats.org/officeDocument/2006/customXml" ds:itemID="{5A044025-4B22-4A85-A0FD-EA9AFF56B1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TotalTime>
  <Words>234</Words>
  <Application>Microsoft Office PowerPoint</Application>
  <PresentationFormat>On-screen Show (4:3)</PresentationFormat>
  <Paragraphs>79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Times New Roman</vt:lpstr>
      <vt:lpstr>Verdana</vt:lpstr>
      <vt:lpstr>Office Theme</vt:lpstr>
      <vt:lpstr>PowerPoint Presentation</vt:lpstr>
      <vt:lpstr>Model Enforcement Plan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 Lilliott</dc:creator>
  <cp:lastModifiedBy>Liz Lilliott</cp:lastModifiedBy>
  <cp:revision>1</cp:revision>
  <cp:lastPrinted>2014-01-24T18:38:05Z</cp:lastPrinted>
  <dcterms:created xsi:type="dcterms:W3CDTF">2011-03-03T20:30:30Z</dcterms:created>
  <dcterms:modified xsi:type="dcterms:W3CDTF">2023-02-21T18:16:35Z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0x0101003529975D92999542AA1E40E6D181D85C</vt:lpwstr>
  </property>
</Properties>
</file>